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notesSlides/notesSlide4.xml" ContentType="application/vnd.openxmlformats-officedocument.presentationml.notesSlide+xml"/>
  <Override PartName="/ppt/slides/slide9.xml" ContentType="application/vnd.openxmlformats-officedocument.presentationml.slide+xml"/>
  <Override PartName="/ppt/diagrams/data2.xml" ContentType="application/vnd.openxmlformats-officedocument.drawingml.diagramData+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1" r:id="rId1"/>
  </p:sldMasterIdLst>
  <p:notesMasterIdLst>
    <p:notesMasterId r:id="rId37"/>
  </p:notesMasterIdLst>
  <p:handoutMasterIdLst>
    <p:handoutMasterId r:id="rId38"/>
  </p:handoutMasterIdLst>
  <p:sldIdLst>
    <p:sldId id="347" r:id="rId2"/>
    <p:sldId id="306" r:id="rId3"/>
    <p:sldId id="352" r:id="rId4"/>
    <p:sldId id="291" r:id="rId5"/>
    <p:sldId id="292" r:id="rId6"/>
    <p:sldId id="293" r:id="rId7"/>
    <p:sldId id="334" r:id="rId8"/>
    <p:sldId id="336" r:id="rId9"/>
    <p:sldId id="337" r:id="rId10"/>
    <p:sldId id="338" r:id="rId11"/>
    <p:sldId id="353" r:id="rId12"/>
    <p:sldId id="316" r:id="rId13"/>
    <p:sldId id="320" r:id="rId14"/>
    <p:sldId id="333" r:id="rId15"/>
    <p:sldId id="322" r:id="rId16"/>
    <p:sldId id="323" r:id="rId17"/>
    <p:sldId id="324" r:id="rId18"/>
    <p:sldId id="325" r:id="rId19"/>
    <p:sldId id="326" r:id="rId20"/>
    <p:sldId id="327" r:id="rId21"/>
    <p:sldId id="328" r:id="rId22"/>
    <p:sldId id="329" r:id="rId23"/>
    <p:sldId id="355" r:id="rId24"/>
    <p:sldId id="356" r:id="rId25"/>
    <p:sldId id="357" r:id="rId26"/>
    <p:sldId id="358" r:id="rId27"/>
    <p:sldId id="359" r:id="rId28"/>
    <p:sldId id="360" r:id="rId29"/>
    <p:sldId id="361" r:id="rId30"/>
    <p:sldId id="362" r:id="rId31"/>
    <p:sldId id="354" r:id="rId32"/>
    <p:sldId id="304" r:id="rId33"/>
    <p:sldId id="339" r:id="rId34"/>
    <p:sldId id="345" r:id="rId35"/>
    <p:sldId id="34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740" autoAdjust="0"/>
    <p:restoredTop sz="94715" autoAdjust="0"/>
  </p:normalViewPr>
  <p:slideViewPr>
    <p:cSldViewPr snapToGrid="0" snapToObjects="1">
      <p:cViewPr varScale="1">
        <p:scale>
          <a:sx n="93" d="100"/>
          <a:sy n="93" d="100"/>
        </p:scale>
        <p:origin x="-8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B765A-72D0-4FC3-86A1-E3AE3DCB3CB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FE8135-B167-4C87-9D49-5771F65B449F}">
      <dgm:prSet phldrT="[Text]"/>
      <dgm:spPr/>
      <dgm:t>
        <a:bodyPr/>
        <a:lstStyle/>
        <a:p>
          <a:r>
            <a:rPr lang="en-US" dirty="0" smtClean="0"/>
            <a:t>Public</a:t>
          </a:r>
          <a:endParaRPr lang="en-US" dirty="0"/>
        </a:p>
      </dgm:t>
    </dgm:pt>
    <dgm:pt modelId="{3E5356A9-83E9-4F54-8723-0B0E80FC1138}" type="parTrans" cxnId="{51729A7B-B0AB-4311-995F-088F857072F5}">
      <dgm:prSet/>
      <dgm:spPr/>
      <dgm:t>
        <a:bodyPr/>
        <a:lstStyle/>
        <a:p>
          <a:endParaRPr lang="en-US"/>
        </a:p>
      </dgm:t>
    </dgm:pt>
    <dgm:pt modelId="{506457C1-AE95-4B55-8412-CD9734B6A650}" type="sibTrans" cxnId="{51729A7B-B0AB-4311-995F-088F857072F5}">
      <dgm:prSet/>
      <dgm:spPr/>
      <dgm:t>
        <a:bodyPr/>
        <a:lstStyle/>
        <a:p>
          <a:endParaRPr lang="en-US"/>
        </a:p>
      </dgm:t>
    </dgm:pt>
    <dgm:pt modelId="{F036554B-85CF-4144-B972-54CCC2DE4594}">
      <dgm:prSet phldrT="[Text]"/>
      <dgm:spPr/>
      <dgm:t>
        <a:bodyPr/>
        <a:lstStyle/>
        <a:p>
          <a:r>
            <a:rPr lang="en-US" dirty="0" smtClean="0"/>
            <a:t>Private</a:t>
          </a:r>
          <a:endParaRPr lang="en-US" dirty="0"/>
        </a:p>
      </dgm:t>
    </dgm:pt>
    <dgm:pt modelId="{D2EF4241-2E40-4CDE-AD46-AF2FC05522AD}" type="parTrans" cxnId="{DAFB96C0-8759-4FA3-9413-4A69C8CE2DA1}">
      <dgm:prSet/>
      <dgm:spPr/>
      <dgm:t>
        <a:bodyPr/>
        <a:lstStyle/>
        <a:p>
          <a:endParaRPr lang="en-US"/>
        </a:p>
      </dgm:t>
    </dgm:pt>
    <dgm:pt modelId="{8603799A-0CB6-4E15-B67B-73B8F04D1313}" type="sibTrans" cxnId="{DAFB96C0-8759-4FA3-9413-4A69C8CE2DA1}">
      <dgm:prSet/>
      <dgm:spPr/>
      <dgm:t>
        <a:bodyPr/>
        <a:lstStyle/>
        <a:p>
          <a:endParaRPr lang="en-US"/>
        </a:p>
      </dgm:t>
    </dgm:pt>
    <dgm:pt modelId="{34687EC9-D14C-483B-803F-B9CA8A1447A0}">
      <dgm:prSet phldrT="[Text]"/>
      <dgm:spPr/>
      <dgm:t>
        <a:bodyPr/>
        <a:lstStyle/>
        <a:p>
          <a:r>
            <a:rPr lang="en-US" dirty="0" smtClean="0"/>
            <a:t>Non-public/non-private</a:t>
          </a:r>
          <a:endParaRPr lang="en-US" dirty="0"/>
        </a:p>
      </dgm:t>
    </dgm:pt>
    <dgm:pt modelId="{05C36739-1FDC-4F73-A0F9-B2B4B90C59C2}" type="parTrans" cxnId="{B6AE39B9-ECB1-412C-8CDA-55131F4E3515}">
      <dgm:prSet/>
      <dgm:spPr/>
      <dgm:t>
        <a:bodyPr/>
        <a:lstStyle/>
        <a:p>
          <a:endParaRPr lang="en-US"/>
        </a:p>
      </dgm:t>
    </dgm:pt>
    <dgm:pt modelId="{1E13CBD3-26B4-4F1E-90BA-7B18278549F9}" type="sibTrans" cxnId="{B6AE39B9-ECB1-412C-8CDA-55131F4E3515}">
      <dgm:prSet/>
      <dgm:spPr/>
      <dgm:t>
        <a:bodyPr/>
        <a:lstStyle/>
        <a:p>
          <a:endParaRPr lang="en-US"/>
        </a:p>
      </dgm:t>
    </dgm:pt>
    <dgm:pt modelId="{42CE192A-1050-47AE-B74F-38F1A84797B0}">
      <dgm:prSet phldrT="[Text]"/>
      <dgm:spPr/>
      <dgm:t>
        <a:bodyPr/>
        <a:lstStyle/>
        <a:p>
          <a:r>
            <a:rPr lang="en-US" dirty="0" smtClean="0"/>
            <a:t>Corporate</a:t>
          </a:r>
          <a:endParaRPr lang="en-US" dirty="0"/>
        </a:p>
      </dgm:t>
    </dgm:pt>
    <dgm:pt modelId="{8F6124A3-A228-4A57-9AE1-02D7BC0F4741}" type="parTrans" cxnId="{D582D341-18FE-4C4D-8A3D-10091604A0E3}">
      <dgm:prSet/>
      <dgm:spPr/>
      <dgm:t>
        <a:bodyPr/>
        <a:lstStyle/>
        <a:p>
          <a:endParaRPr lang="en-US"/>
        </a:p>
      </dgm:t>
    </dgm:pt>
    <dgm:pt modelId="{2F5047E6-4558-45B2-8B9A-BFBC816FFE90}" type="sibTrans" cxnId="{D582D341-18FE-4C4D-8A3D-10091604A0E3}">
      <dgm:prSet/>
      <dgm:spPr/>
      <dgm:t>
        <a:bodyPr/>
        <a:lstStyle/>
        <a:p>
          <a:endParaRPr lang="en-US"/>
        </a:p>
      </dgm:t>
    </dgm:pt>
    <dgm:pt modelId="{376E0F3B-A11F-4C4B-AEBF-AF3265D777B7}" type="pres">
      <dgm:prSet presAssocID="{BA9B765A-72D0-4FC3-86A1-E3AE3DCB3CBC}" presName="diagram" presStyleCnt="0">
        <dgm:presLayoutVars>
          <dgm:dir/>
          <dgm:resizeHandles val="exact"/>
        </dgm:presLayoutVars>
      </dgm:prSet>
      <dgm:spPr/>
      <dgm:t>
        <a:bodyPr/>
        <a:lstStyle/>
        <a:p>
          <a:endParaRPr lang="en-US"/>
        </a:p>
      </dgm:t>
    </dgm:pt>
    <dgm:pt modelId="{10C56888-FAC8-4FA7-A1CF-1997A8FFEA7D}" type="pres">
      <dgm:prSet presAssocID="{E3FE8135-B167-4C87-9D49-5771F65B449F}" presName="node" presStyleLbl="node1" presStyleIdx="0" presStyleCnt="4">
        <dgm:presLayoutVars>
          <dgm:bulletEnabled val="1"/>
        </dgm:presLayoutVars>
      </dgm:prSet>
      <dgm:spPr/>
      <dgm:t>
        <a:bodyPr/>
        <a:lstStyle/>
        <a:p>
          <a:endParaRPr lang="en-US"/>
        </a:p>
      </dgm:t>
    </dgm:pt>
    <dgm:pt modelId="{7A7116E3-386D-4411-8159-77E6ED49F83A}" type="pres">
      <dgm:prSet presAssocID="{506457C1-AE95-4B55-8412-CD9734B6A650}" presName="sibTrans" presStyleCnt="0"/>
      <dgm:spPr/>
    </dgm:pt>
    <dgm:pt modelId="{37BFDC69-69C9-4F99-AE0E-372EF1A23834}" type="pres">
      <dgm:prSet presAssocID="{F036554B-85CF-4144-B972-54CCC2DE4594}" presName="node" presStyleLbl="node1" presStyleIdx="1" presStyleCnt="4">
        <dgm:presLayoutVars>
          <dgm:bulletEnabled val="1"/>
        </dgm:presLayoutVars>
      </dgm:prSet>
      <dgm:spPr/>
      <dgm:t>
        <a:bodyPr/>
        <a:lstStyle/>
        <a:p>
          <a:endParaRPr lang="en-US"/>
        </a:p>
      </dgm:t>
    </dgm:pt>
    <dgm:pt modelId="{AAC34BA0-5975-4053-AC69-4A0B77F479ED}" type="pres">
      <dgm:prSet presAssocID="{8603799A-0CB6-4E15-B67B-73B8F04D1313}" presName="sibTrans" presStyleCnt="0"/>
      <dgm:spPr/>
    </dgm:pt>
    <dgm:pt modelId="{5700CB6C-C680-4B4D-82D2-7BDCA1D374DA}" type="pres">
      <dgm:prSet presAssocID="{34687EC9-D14C-483B-803F-B9CA8A1447A0}" presName="node" presStyleLbl="node1" presStyleIdx="2" presStyleCnt="4">
        <dgm:presLayoutVars>
          <dgm:bulletEnabled val="1"/>
        </dgm:presLayoutVars>
      </dgm:prSet>
      <dgm:spPr/>
      <dgm:t>
        <a:bodyPr/>
        <a:lstStyle/>
        <a:p>
          <a:endParaRPr lang="en-US"/>
        </a:p>
      </dgm:t>
    </dgm:pt>
    <dgm:pt modelId="{5EDD799C-D273-4044-B4C6-13C37188328B}" type="pres">
      <dgm:prSet presAssocID="{1E13CBD3-26B4-4F1E-90BA-7B18278549F9}" presName="sibTrans" presStyleCnt="0"/>
      <dgm:spPr/>
    </dgm:pt>
    <dgm:pt modelId="{D7917571-2C19-4B5B-A19A-4E7CF6C06C4F}" type="pres">
      <dgm:prSet presAssocID="{42CE192A-1050-47AE-B74F-38F1A84797B0}" presName="node" presStyleLbl="node1" presStyleIdx="3" presStyleCnt="4">
        <dgm:presLayoutVars>
          <dgm:bulletEnabled val="1"/>
        </dgm:presLayoutVars>
      </dgm:prSet>
      <dgm:spPr/>
      <dgm:t>
        <a:bodyPr/>
        <a:lstStyle/>
        <a:p>
          <a:endParaRPr lang="en-US"/>
        </a:p>
      </dgm:t>
    </dgm:pt>
  </dgm:ptLst>
  <dgm:cxnLst>
    <dgm:cxn modelId="{DAFB96C0-8759-4FA3-9413-4A69C8CE2DA1}" srcId="{BA9B765A-72D0-4FC3-86A1-E3AE3DCB3CBC}" destId="{F036554B-85CF-4144-B972-54CCC2DE4594}" srcOrd="1" destOrd="0" parTransId="{D2EF4241-2E40-4CDE-AD46-AF2FC05522AD}" sibTransId="{8603799A-0CB6-4E15-B67B-73B8F04D1313}"/>
    <dgm:cxn modelId="{51729A7B-B0AB-4311-995F-088F857072F5}" srcId="{BA9B765A-72D0-4FC3-86A1-E3AE3DCB3CBC}" destId="{E3FE8135-B167-4C87-9D49-5771F65B449F}" srcOrd="0" destOrd="0" parTransId="{3E5356A9-83E9-4F54-8723-0B0E80FC1138}" sibTransId="{506457C1-AE95-4B55-8412-CD9734B6A650}"/>
    <dgm:cxn modelId="{B6AE39B9-ECB1-412C-8CDA-55131F4E3515}" srcId="{BA9B765A-72D0-4FC3-86A1-E3AE3DCB3CBC}" destId="{34687EC9-D14C-483B-803F-B9CA8A1447A0}" srcOrd="2" destOrd="0" parTransId="{05C36739-1FDC-4F73-A0F9-B2B4B90C59C2}" sibTransId="{1E13CBD3-26B4-4F1E-90BA-7B18278549F9}"/>
    <dgm:cxn modelId="{D582D341-18FE-4C4D-8A3D-10091604A0E3}" srcId="{BA9B765A-72D0-4FC3-86A1-E3AE3DCB3CBC}" destId="{42CE192A-1050-47AE-B74F-38F1A84797B0}" srcOrd="3" destOrd="0" parTransId="{8F6124A3-A228-4A57-9AE1-02D7BC0F4741}" sibTransId="{2F5047E6-4558-45B2-8B9A-BFBC816FFE90}"/>
    <dgm:cxn modelId="{95328FEC-EAB9-2945-A177-5EF3EABB3968}" type="presOf" srcId="{BA9B765A-72D0-4FC3-86A1-E3AE3DCB3CBC}" destId="{376E0F3B-A11F-4C4B-AEBF-AF3265D777B7}" srcOrd="0" destOrd="0" presId="urn:microsoft.com/office/officeart/2005/8/layout/default"/>
    <dgm:cxn modelId="{9DC3B692-61D4-9647-90AC-3AF910E12DDC}" type="presOf" srcId="{34687EC9-D14C-483B-803F-B9CA8A1447A0}" destId="{5700CB6C-C680-4B4D-82D2-7BDCA1D374DA}" srcOrd="0" destOrd="0" presId="urn:microsoft.com/office/officeart/2005/8/layout/default"/>
    <dgm:cxn modelId="{86C0DCE0-AB25-A547-B17F-AE8985621F65}" type="presOf" srcId="{E3FE8135-B167-4C87-9D49-5771F65B449F}" destId="{10C56888-FAC8-4FA7-A1CF-1997A8FFEA7D}" srcOrd="0" destOrd="0" presId="urn:microsoft.com/office/officeart/2005/8/layout/default"/>
    <dgm:cxn modelId="{D19F4B7F-B4C9-1C4F-84B9-93E2D07FC941}" type="presOf" srcId="{42CE192A-1050-47AE-B74F-38F1A84797B0}" destId="{D7917571-2C19-4B5B-A19A-4E7CF6C06C4F}" srcOrd="0" destOrd="0" presId="urn:microsoft.com/office/officeart/2005/8/layout/default"/>
    <dgm:cxn modelId="{38A7411F-9DF1-2F4F-9E3B-D63A5BCA5631}" type="presOf" srcId="{F036554B-85CF-4144-B972-54CCC2DE4594}" destId="{37BFDC69-69C9-4F99-AE0E-372EF1A23834}" srcOrd="0" destOrd="0" presId="urn:microsoft.com/office/officeart/2005/8/layout/default"/>
    <dgm:cxn modelId="{907F4A1E-2C6D-AB41-9271-5C5860CAB24C}" type="presParOf" srcId="{376E0F3B-A11F-4C4B-AEBF-AF3265D777B7}" destId="{10C56888-FAC8-4FA7-A1CF-1997A8FFEA7D}" srcOrd="0" destOrd="0" presId="urn:microsoft.com/office/officeart/2005/8/layout/default"/>
    <dgm:cxn modelId="{C0A5431E-235C-4D48-92FA-D577BDA7243F}" type="presParOf" srcId="{376E0F3B-A11F-4C4B-AEBF-AF3265D777B7}" destId="{7A7116E3-386D-4411-8159-77E6ED49F83A}" srcOrd="1" destOrd="0" presId="urn:microsoft.com/office/officeart/2005/8/layout/default"/>
    <dgm:cxn modelId="{236222D4-4647-0C4E-97C8-C26627033DC8}" type="presParOf" srcId="{376E0F3B-A11F-4C4B-AEBF-AF3265D777B7}" destId="{37BFDC69-69C9-4F99-AE0E-372EF1A23834}" srcOrd="2" destOrd="0" presId="urn:microsoft.com/office/officeart/2005/8/layout/default"/>
    <dgm:cxn modelId="{B2E8A676-9032-564B-8187-CA07E4F165B3}" type="presParOf" srcId="{376E0F3B-A11F-4C4B-AEBF-AF3265D777B7}" destId="{AAC34BA0-5975-4053-AC69-4A0B77F479ED}" srcOrd="3" destOrd="0" presId="urn:microsoft.com/office/officeart/2005/8/layout/default"/>
    <dgm:cxn modelId="{95B3D03D-A9AC-3548-9FB8-8E32A0F533D0}" type="presParOf" srcId="{376E0F3B-A11F-4C4B-AEBF-AF3265D777B7}" destId="{5700CB6C-C680-4B4D-82D2-7BDCA1D374DA}" srcOrd="4" destOrd="0" presId="urn:microsoft.com/office/officeart/2005/8/layout/default"/>
    <dgm:cxn modelId="{7A92C2DD-6DD5-874F-AEAE-8E81AA239715}" type="presParOf" srcId="{376E0F3B-A11F-4C4B-AEBF-AF3265D777B7}" destId="{5EDD799C-D273-4044-B4C6-13C37188328B}" srcOrd="5" destOrd="0" presId="urn:microsoft.com/office/officeart/2005/8/layout/default"/>
    <dgm:cxn modelId="{3E927B51-7881-E44C-8CA8-CC0872269EE8}" type="presParOf" srcId="{376E0F3B-A11F-4C4B-AEBF-AF3265D777B7}" destId="{D7917571-2C19-4B5B-A19A-4E7CF6C06C4F}"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B765A-72D0-4FC3-86A1-E3AE3DCB3CB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FE8135-B167-4C87-9D49-5771F65B449F}">
      <dgm:prSet phldrT="[Text]"/>
      <dgm:spPr/>
      <dgm:t>
        <a:bodyPr/>
        <a:lstStyle/>
        <a:p>
          <a:r>
            <a:rPr lang="en-US" dirty="0" smtClean="0"/>
            <a:t>Public</a:t>
          </a:r>
          <a:endParaRPr lang="en-US" dirty="0"/>
        </a:p>
      </dgm:t>
    </dgm:pt>
    <dgm:pt modelId="{3E5356A9-83E9-4F54-8723-0B0E80FC1138}" type="parTrans" cxnId="{51729A7B-B0AB-4311-995F-088F857072F5}">
      <dgm:prSet/>
      <dgm:spPr/>
      <dgm:t>
        <a:bodyPr/>
        <a:lstStyle/>
        <a:p>
          <a:endParaRPr lang="en-US"/>
        </a:p>
      </dgm:t>
    </dgm:pt>
    <dgm:pt modelId="{506457C1-AE95-4B55-8412-CD9734B6A650}" type="sibTrans" cxnId="{51729A7B-B0AB-4311-995F-088F857072F5}">
      <dgm:prSet/>
      <dgm:spPr/>
      <dgm:t>
        <a:bodyPr/>
        <a:lstStyle/>
        <a:p>
          <a:endParaRPr lang="en-US"/>
        </a:p>
      </dgm:t>
    </dgm:pt>
    <dgm:pt modelId="{F036554B-85CF-4144-B972-54CCC2DE4594}">
      <dgm:prSet phldrT="[Text]"/>
      <dgm:spPr/>
      <dgm:t>
        <a:bodyPr/>
        <a:lstStyle/>
        <a:p>
          <a:r>
            <a:rPr lang="en-US" dirty="0" smtClean="0"/>
            <a:t>Private</a:t>
          </a:r>
          <a:endParaRPr lang="en-US" dirty="0"/>
        </a:p>
      </dgm:t>
    </dgm:pt>
    <dgm:pt modelId="{D2EF4241-2E40-4CDE-AD46-AF2FC05522AD}" type="parTrans" cxnId="{DAFB96C0-8759-4FA3-9413-4A69C8CE2DA1}">
      <dgm:prSet/>
      <dgm:spPr/>
      <dgm:t>
        <a:bodyPr/>
        <a:lstStyle/>
        <a:p>
          <a:endParaRPr lang="en-US"/>
        </a:p>
      </dgm:t>
    </dgm:pt>
    <dgm:pt modelId="{8603799A-0CB6-4E15-B67B-73B8F04D1313}" type="sibTrans" cxnId="{DAFB96C0-8759-4FA3-9413-4A69C8CE2DA1}">
      <dgm:prSet/>
      <dgm:spPr/>
      <dgm:t>
        <a:bodyPr/>
        <a:lstStyle/>
        <a:p>
          <a:endParaRPr lang="en-US"/>
        </a:p>
      </dgm:t>
    </dgm:pt>
    <dgm:pt modelId="{34687EC9-D14C-483B-803F-B9CA8A1447A0}">
      <dgm:prSet phldrT="[Text]"/>
      <dgm:spPr/>
      <dgm:t>
        <a:bodyPr/>
        <a:lstStyle/>
        <a:p>
          <a:r>
            <a:rPr lang="en-US" dirty="0" smtClean="0"/>
            <a:t>Non-public/non-private</a:t>
          </a:r>
          <a:endParaRPr lang="en-US" dirty="0"/>
        </a:p>
      </dgm:t>
    </dgm:pt>
    <dgm:pt modelId="{05C36739-1FDC-4F73-A0F9-B2B4B90C59C2}" type="parTrans" cxnId="{B6AE39B9-ECB1-412C-8CDA-55131F4E3515}">
      <dgm:prSet/>
      <dgm:spPr/>
      <dgm:t>
        <a:bodyPr/>
        <a:lstStyle/>
        <a:p>
          <a:endParaRPr lang="en-US"/>
        </a:p>
      </dgm:t>
    </dgm:pt>
    <dgm:pt modelId="{1E13CBD3-26B4-4F1E-90BA-7B18278549F9}" type="sibTrans" cxnId="{B6AE39B9-ECB1-412C-8CDA-55131F4E3515}">
      <dgm:prSet/>
      <dgm:spPr/>
      <dgm:t>
        <a:bodyPr/>
        <a:lstStyle/>
        <a:p>
          <a:endParaRPr lang="en-US"/>
        </a:p>
      </dgm:t>
    </dgm:pt>
    <dgm:pt modelId="{42CE192A-1050-47AE-B74F-38F1A84797B0}">
      <dgm:prSet phldrT="[Text]"/>
      <dgm:spPr/>
      <dgm:t>
        <a:bodyPr/>
        <a:lstStyle/>
        <a:p>
          <a:r>
            <a:rPr lang="en-US" dirty="0" smtClean="0"/>
            <a:t>Corporate</a:t>
          </a:r>
          <a:endParaRPr lang="en-US" dirty="0"/>
        </a:p>
      </dgm:t>
    </dgm:pt>
    <dgm:pt modelId="{8F6124A3-A228-4A57-9AE1-02D7BC0F4741}" type="parTrans" cxnId="{D582D341-18FE-4C4D-8A3D-10091604A0E3}">
      <dgm:prSet/>
      <dgm:spPr/>
      <dgm:t>
        <a:bodyPr/>
        <a:lstStyle/>
        <a:p>
          <a:endParaRPr lang="en-US"/>
        </a:p>
      </dgm:t>
    </dgm:pt>
    <dgm:pt modelId="{2F5047E6-4558-45B2-8B9A-BFBC816FFE90}" type="sibTrans" cxnId="{D582D341-18FE-4C4D-8A3D-10091604A0E3}">
      <dgm:prSet/>
      <dgm:spPr/>
      <dgm:t>
        <a:bodyPr/>
        <a:lstStyle/>
        <a:p>
          <a:endParaRPr lang="en-US"/>
        </a:p>
      </dgm:t>
    </dgm:pt>
    <dgm:pt modelId="{376E0F3B-A11F-4C4B-AEBF-AF3265D777B7}" type="pres">
      <dgm:prSet presAssocID="{BA9B765A-72D0-4FC3-86A1-E3AE3DCB3CBC}" presName="diagram" presStyleCnt="0">
        <dgm:presLayoutVars>
          <dgm:dir/>
          <dgm:resizeHandles val="exact"/>
        </dgm:presLayoutVars>
      </dgm:prSet>
      <dgm:spPr/>
      <dgm:t>
        <a:bodyPr/>
        <a:lstStyle/>
        <a:p>
          <a:endParaRPr lang="en-US"/>
        </a:p>
      </dgm:t>
    </dgm:pt>
    <dgm:pt modelId="{10C56888-FAC8-4FA7-A1CF-1997A8FFEA7D}" type="pres">
      <dgm:prSet presAssocID="{E3FE8135-B167-4C87-9D49-5771F65B449F}" presName="node" presStyleLbl="node1" presStyleIdx="0" presStyleCnt="4">
        <dgm:presLayoutVars>
          <dgm:bulletEnabled val="1"/>
        </dgm:presLayoutVars>
      </dgm:prSet>
      <dgm:spPr/>
      <dgm:t>
        <a:bodyPr/>
        <a:lstStyle/>
        <a:p>
          <a:endParaRPr lang="en-US"/>
        </a:p>
      </dgm:t>
    </dgm:pt>
    <dgm:pt modelId="{7A7116E3-386D-4411-8159-77E6ED49F83A}" type="pres">
      <dgm:prSet presAssocID="{506457C1-AE95-4B55-8412-CD9734B6A650}" presName="sibTrans" presStyleCnt="0"/>
      <dgm:spPr/>
    </dgm:pt>
    <dgm:pt modelId="{37BFDC69-69C9-4F99-AE0E-372EF1A23834}" type="pres">
      <dgm:prSet presAssocID="{F036554B-85CF-4144-B972-54CCC2DE4594}" presName="node" presStyleLbl="node1" presStyleIdx="1" presStyleCnt="4">
        <dgm:presLayoutVars>
          <dgm:bulletEnabled val="1"/>
        </dgm:presLayoutVars>
      </dgm:prSet>
      <dgm:spPr/>
      <dgm:t>
        <a:bodyPr/>
        <a:lstStyle/>
        <a:p>
          <a:endParaRPr lang="en-US"/>
        </a:p>
      </dgm:t>
    </dgm:pt>
    <dgm:pt modelId="{AAC34BA0-5975-4053-AC69-4A0B77F479ED}" type="pres">
      <dgm:prSet presAssocID="{8603799A-0CB6-4E15-B67B-73B8F04D1313}" presName="sibTrans" presStyleCnt="0"/>
      <dgm:spPr/>
    </dgm:pt>
    <dgm:pt modelId="{5700CB6C-C680-4B4D-82D2-7BDCA1D374DA}" type="pres">
      <dgm:prSet presAssocID="{34687EC9-D14C-483B-803F-B9CA8A1447A0}" presName="node" presStyleLbl="node1" presStyleIdx="2" presStyleCnt="4">
        <dgm:presLayoutVars>
          <dgm:bulletEnabled val="1"/>
        </dgm:presLayoutVars>
      </dgm:prSet>
      <dgm:spPr/>
      <dgm:t>
        <a:bodyPr/>
        <a:lstStyle/>
        <a:p>
          <a:endParaRPr lang="en-US"/>
        </a:p>
      </dgm:t>
    </dgm:pt>
    <dgm:pt modelId="{5EDD799C-D273-4044-B4C6-13C37188328B}" type="pres">
      <dgm:prSet presAssocID="{1E13CBD3-26B4-4F1E-90BA-7B18278549F9}" presName="sibTrans" presStyleCnt="0"/>
      <dgm:spPr/>
    </dgm:pt>
    <dgm:pt modelId="{D7917571-2C19-4B5B-A19A-4E7CF6C06C4F}" type="pres">
      <dgm:prSet presAssocID="{42CE192A-1050-47AE-B74F-38F1A84797B0}" presName="node" presStyleLbl="node1" presStyleIdx="3" presStyleCnt="4">
        <dgm:presLayoutVars>
          <dgm:bulletEnabled val="1"/>
        </dgm:presLayoutVars>
      </dgm:prSet>
      <dgm:spPr/>
      <dgm:t>
        <a:bodyPr/>
        <a:lstStyle/>
        <a:p>
          <a:endParaRPr lang="en-US"/>
        </a:p>
      </dgm:t>
    </dgm:pt>
  </dgm:ptLst>
  <dgm:cxnLst>
    <dgm:cxn modelId="{DAFB96C0-8759-4FA3-9413-4A69C8CE2DA1}" srcId="{BA9B765A-72D0-4FC3-86A1-E3AE3DCB3CBC}" destId="{F036554B-85CF-4144-B972-54CCC2DE4594}" srcOrd="1" destOrd="0" parTransId="{D2EF4241-2E40-4CDE-AD46-AF2FC05522AD}" sibTransId="{8603799A-0CB6-4E15-B67B-73B8F04D1313}"/>
    <dgm:cxn modelId="{590F3277-05AC-A34E-A25C-00E651404E4F}" type="presOf" srcId="{E3FE8135-B167-4C87-9D49-5771F65B449F}" destId="{10C56888-FAC8-4FA7-A1CF-1997A8FFEA7D}" srcOrd="0" destOrd="0" presId="urn:microsoft.com/office/officeart/2005/8/layout/default"/>
    <dgm:cxn modelId="{51729A7B-B0AB-4311-995F-088F857072F5}" srcId="{BA9B765A-72D0-4FC3-86A1-E3AE3DCB3CBC}" destId="{E3FE8135-B167-4C87-9D49-5771F65B449F}" srcOrd="0" destOrd="0" parTransId="{3E5356A9-83E9-4F54-8723-0B0E80FC1138}" sibTransId="{506457C1-AE95-4B55-8412-CD9734B6A650}"/>
    <dgm:cxn modelId="{B6AE39B9-ECB1-412C-8CDA-55131F4E3515}" srcId="{BA9B765A-72D0-4FC3-86A1-E3AE3DCB3CBC}" destId="{34687EC9-D14C-483B-803F-B9CA8A1447A0}" srcOrd="2" destOrd="0" parTransId="{05C36739-1FDC-4F73-A0F9-B2B4B90C59C2}" sibTransId="{1E13CBD3-26B4-4F1E-90BA-7B18278549F9}"/>
    <dgm:cxn modelId="{D582D341-18FE-4C4D-8A3D-10091604A0E3}" srcId="{BA9B765A-72D0-4FC3-86A1-E3AE3DCB3CBC}" destId="{42CE192A-1050-47AE-B74F-38F1A84797B0}" srcOrd="3" destOrd="0" parTransId="{8F6124A3-A228-4A57-9AE1-02D7BC0F4741}" sibTransId="{2F5047E6-4558-45B2-8B9A-BFBC816FFE90}"/>
    <dgm:cxn modelId="{DC8F6BBD-ED86-AB4D-BC22-10BC95DE8903}" type="presOf" srcId="{BA9B765A-72D0-4FC3-86A1-E3AE3DCB3CBC}" destId="{376E0F3B-A11F-4C4B-AEBF-AF3265D777B7}" srcOrd="0" destOrd="0" presId="urn:microsoft.com/office/officeart/2005/8/layout/default"/>
    <dgm:cxn modelId="{22372001-1985-B640-8ECB-AA969F65A83C}" type="presOf" srcId="{F036554B-85CF-4144-B972-54CCC2DE4594}" destId="{37BFDC69-69C9-4F99-AE0E-372EF1A23834}" srcOrd="0" destOrd="0" presId="urn:microsoft.com/office/officeart/2005/8/layout/default"/>
    <dgm:cxn modelId="{DF3182CB-B126-B742-A768-F3A04434EF38}" type="presOf" srcId="{42CE192A-1050-47AE-B74F-38F1A84797B0}" destId="{D7917571-2C19-4B5B-A19A-4E7CF6C06C4F}" srcOrd="0" destOrd="0" presId="urn:microsoft.com/office/officeart/2005/8/layout/default"/>
    <dgm:cxn modelId="{8041B427-92EF-7F4A-A58C-9607740528ED}" type="presOf" srcId="{34687EC9-D14C-483B-803F-B9CA8A1447A0}" destId="{5700CB6C-C680-4B4D-82D2-7BDCA1D374DA}" srcOrd="0" destOrd="0" presId="urn:microsoft.com/office/officeart/2005/8/layout/default"/>
    <dgm:cxn modelId="{304B9515-4116-B348-95CA-38DC65FA0F08}" type="presParOf" srcId="{376E0F3B-A11F-4C4B-AEBF-AF3265D777B7}" destId="{10C56888-FAC8-4FA7-A1CF-1997A8FFEA7D}" srcOrd="0" destOrd="0" presId="urn:microsoft.com/office/officeart/2005/8/layout/default"/>
    <dgm:cxn modelId="{9CBAB3B4-C40E-6146-B14A-8F8834EEA530}" type="presParOf" srcId="{376E0F3B-A11F-4C4B-AEBF-AF3265D777B7}" destId="{7A7116E3-386D-4411-8159-77E6ED49F83A}" srcOrd="1" destOrd="0" presId="urn:microsoft.com/office/officeart/2005/8/layout/default"/>
    <dgm:cxn modelId="{893BDDB4-C395-0947-A727-7ED69AF68BBD}" type="presParOf" srcId="{376E0F3B-A11F-4C4B-AEBF-AF3265D777B7}" destId="{37BFDC69-69C9-4F99-AE0E-372EF1A23834}" srcOrd="2" destOrd="0" presId="urn:microsoft.com/office/officeart/2005/8/layout/default"/>
    <dgm:cxn modelId="{A457DA34-875A-AA47-908E-7C9D7B221DC9}" type="presParOf" srcId="{376E0F3B-A11F-4C4B-AEBF-AF3265D777B7}" destId="{AAC34BA0-5975-4053-AC69-4A0B77F479ED}" srcOrd="3" destOrd="0" presId="urn:microsoft.com/office/officeart/2005/8/layout/default"/>
    <dgm:cxn modelId="{D25BE991-F329-9246-B738-1EB7AE1D5226}" type="presParOf" srcId="{376E0F3B-A11F-4C4B-AEBF-AF3265D777B7}" destId="{5700CB6C-C680-4B4D-82D2-7BDCA1D374DA}" srcOrd="4" destOrd="0" presId="urn:microsoft.com/office/officeart/2005/8/layout/default"/>
    <dgm:cxn modelId="{66C4E572-38E6-1A4B-B1CA-51A1AE9069E9}" type="presParOf" srcId="{376E0F3B-A11F-4C4B-AEBF-AF3265D777B7}" destId="{5EDD799C-D273-4044-B4C6-13C37188328B}" srcOrd="5" destOrd="0" presId="urn:microsoft.com/office/officeart/2005/8/layout/default"/>
    <dgm:cxn modelId="{D864B9C4-83C7-E446-BEF2-69CA660A4A86}" type="presParOf" srcId="{376E0F3B-A11F-4C4B-AEBF-AF3265D777B7}" destId="{D7917571-2C19-4B5B-A19A-4E7CF6C06C4F}"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981C1-E309-4E2E-AF97-A0AC5AB605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C22E1A-0A77-4560-9085-B45B4151EEE3}">
      <dgm:prSet phldrT="[Text]"/>
      <dgm:spPr/>
      <dgm:t>
        <a:bodyPr/>
        <a:lstStyle/>
        <a:p>
          <a:r>
            <a:rPr lang="en-US" dirty="0" smtClean="0"/>
            <a:t>Public</a:t>
          </a:r>
          <a:endParaRPr lang="en-US" dirty="0"/>
        </a:p>
      </dgm:t>
    </dgm:pt>
    <dgm:pt modelId="{EE26CB90-667E-4A08-9A81-79DB296117DA}" type="parTrans" cxnId="{9773159E-C7F7-444F-B902-188E7BC603A0}">
      <dgm:prSet/>
      <dgm:spPr/>
      <dgm:t>
        <a:bodyPr/>
        <a:lstStyle/>
        <a:p>
          <a:endParaRPr lang="en-US"/>
        </a:p>
      </dgm:t>
    </dgm:pt>
    <dgm:pt modelId="{4E88CE2A-8D87-4E5D-B7A0-FE3017EF5B2F}" type="sibTrans" cxnId="{9773159E-C7F7-444F-B902-188E7BC603A0}">
      <dgm:prSet/>
      <dgm:spPr/>
      <dgm:t>
        <a:bodyPr/>
        <a:lstStyle/>
        <a:p>
          <a:endParaRPr lang="en-US"/>
        </a:p>
      </dgm:t>
    </dgm:pt>
    <dgm:pt modelId="{067B6DFD-532D-47F9-A5EE-5BA431A7F408}">
      <dgm:prSet phldrT="[Text]"/>
      <dgm:spPr/>
      <dgm:t>
        <a:bodyPr/>
        <a:lstStyle/>
        <a:p>
          <a:r>
            <a:rPr lang="en-US" dirty="0" smtClean="0"/>
            <a:t>Shared/Communal Space</a:t>
          </a:r>
          <a:endParaRPr lang="en-US" dirty="0"/>
        </a:p>
      </dgm:t>
    </dgm:pt>
    <dgm:pt modelId="{147FA819-0559-4741-8103-E48FE7A9D19F}" type="parTrans" cxnId="{38F487F9-1F73-4EEC-9E89-D5440C56D75C}">
      <dgm:prSet/>
      <dgm:spPr/>
      <dgm:t>
        <a:bodyPr/>
        <a:lstStyle/>
        <a:p>
          <a:endParaRPr lang="en-US"/>
        </a:p>
      </dgm:t>
    </dgm:pt>
    <dgm:pt modelId="{4B8FBBAF-E75A-43F1-836C-3F9F34094E82}" type="sibTrans" cxnId="{38F487F9-1F73-4EEC-9E89-D5440C56D75C}">
      <dgm:prSet/>
      <dgm:spPr/>
      <dgm:t>
        <a:bodyPr/>
        <a:lstStyle/>
        <a:p>
          <a:endParaRPr lang="en-US"/>
        </a:p>
      </dgm:t>
    </dgm:pt>
    <dgm:pt modelId="{EF80D95D-29FE-4A69-9CC7-9444DF368A8A}">
      <dgm:prSet phldrT="[Text]"/>
      <dgm:spPr/>
      <dgm:t>
        <a:bodyPr/>
        <a:lstStyle/>
        <a:p>
          <a:r>
            <a:rPr lang="en-US" dirty="0" smtClean="0"/>
            <a:t>Private</a:t>
          </a:r>
          <a:endParaRPr lang="en-US" dirty="0"/>
        </a:p>
      </dgm:t>
    </dgm:pt>
    <dgm:pt modelId="{3DBDA783-E317-44F4-8149-14DA949F62DD}" type="parTrans" cxnId="{9E54B146-B0CF-40CD-85B1-C32AFA487A00}">
      <dgm:prSet/>
      <dgm:spPr/>
      <dgm:t>
        <a:bodyPr/>
        <a:lstStyle/>
        <a:p>
          <a:endParaRPr lang="en-US"/>
        </a:p>
      </dgm:t>
    </dgm:pt>
    <dgm:pt modelId="{B363CA37-48DF-4723-A2DF-4A1B3A39941A}" type="sibTrans" cxnId="{9E54B146-B0CF-40CD-85B1-C32AFA487A00}">
      <dgm:prSet/>
      <dgm:spPr/>
      <dgm:t>
        <a:bodyPr/>
        <a:lstStyle/>
        <a:p>
          <a:endParaRPr lang="en-US"/>
        </a:p>
      </dgm:t>
    </dgm:pt>
    <dgm:pt modelId="{E457408F-3B71-4154-94E7-CBE5F372857E}">
      <dgm:prSet phldrT="[Text]"/>
      <dgm:spPr/>
      <dgm:t>
        <a:bodyPr/>
        <a:lstStyle/>
        <a:p>
          <a:r>
            <a:rPr lang="en-US" dirty="0" smtClean="0"/>
            <a:t>Individual Space</a:t>
          </a:r>
          <a:endParaRPr lang="en-US" dirty="0"/>
        </a:p>
      </dgm:t>
    </dgm:pt>
    <dgm:pt modelId="{1C2D5CC2-F5A5-44A3-98B0-FEA150B91E7C}" type="parTrans" cxnId="{99C2623F-714F-4C8A-BE5D-6FC65B70EB25}">
      <dgm:prSet/>
      <dgm:spPr/>
      <dgm:t>
        <a:bodyPr/>
        <a:lstStyle/>
        <a:p>
          <a:endParaRPr lang="en-US"/>
        </a:p>
      </dgm:t>
    </dgm:pt>
    <dgm:pt modelId="{055E4D97-C578-48CB-8A98-2FE9EF715120}" type="sibTrans" cxnId="{99C2623F-714F-4C8A-BE5D-6FC65B70EB25}">
      <dgm:prSet/>
      <dgm:spPr/>
      <dgm:t>
        <a:bodyPr/>
        <a:lstStyle/>
        <a:p>
          <a:endParaRPr lang="en-US"/>
        </a:p>
      </dgm:t>
    </dgm:pt>
    <dgm:pt modelId="{17EB394D-EFC9-4EF2-A161-284A890AC2C3}">
      <dgm:prSet phldrT="[Text]"/>
      <dgm:spPr/>
      <dgm:t>
        <a:bodyPr/>
        <a:lstStyle/>
        <a:p>
          <a:r>
            <a:rPr lang="en-US" dirty="0" smtClean="0"/>
            <a:t>Corporate</a:t>
          </a:r>
          <a:endParaRPr lang="en-US" dirty="0"/>
        </a:p>
      </dgm:t>
    </dgm:pt>
    <dgm:pt modelId="{0C9153D0-5F51-4AE1-A902-F8668B1E91A8}" type="parTrans" cxnId="{204C5085-62D8-4FB3-BCF5-D30C2D1EFAC4}">
      <dgm:prSet/>
      <dgm:spPr/>
      <dgm:t>
        <a:bodyPr/>
        <a:lstStyle/>
        <a:p>
          <a:endParaRPr lang="en-US"/>
        </a:p>
      </dgm:t>
    </dgm:pt>
    <dgm:pt modelId="{03FA37BE-A13E-4319-98EA-1B512CF42D5D}" type="sibTrans" cxnId="{204C5085-62D8-4FB3-BCF5-D30C2D1EFAC4}">
      <dgm:prSet/>
      <dgm:spPr/>
      <dgm:t>
        <a:bodyPr/>
        <a:lstStyle/>
        <a:p>
          <a:endParaRPr lang="en-US"/>
        </a:p>
      </dgm:t>
    </dgm:pt>
    <dgm:pt modelId="{A62E51C4-B100-47FD-A59C-EE50CCB6665B}">
      <dgm:prSet phldrT="[Text]"/>
      <dgm:spPr/>
      <dgm:t>
        <a:bodyPr/>
        <a:lstStyle/>
        <a:p>
          <a:r>
            <a:rPr lang="en-US" dirty="0" smtClean="0">
              <a:solidFill>
                <a:schemeClr val="bg1"/>
              </a:solidFill>
            </a:rPr>
            <a:t>Not your space</a:t>
          </a:r>
          <a:endParaRPr lang="en-US" dirty="0">
            <a:solidFill>
              <a:schemeClr val="bg1"/>
            </a:solidFill>
          </a:endParaRPr>
        </a:p>
      </dgm:t>
    </dgm:pt>
    <dgm:pt modelId="{7A90F6DE-6CA7-457F-A9CE-336425D33683}" type="parTrans" cxnId="{832DB9F8-D361-4292-96E3-9CA70C685881}">
      <dgm:prSet/>
      <dgm:spPr/>
      <dgm:t>
        <a:bodyPr/>
        <a:lstStyle/>
        <a:p>
          <a:endParaRPr lang="en-US"/>
        </a:p>
      </dgm:t>
    </dgm:pt>
    <dgm:pt modelId="{2870B45B-FF65-400E-8113-D22F525B75FC}" type="sibTrans" cxnId="{832DB9F8-D361-4292-96E3-9CA70C685881}">
      <dgm:prSet/>
      <dgm:spPr/>
      <dgm:t>
        <a:bodyPr/>
        <a:lstStyle/>
        <a:p>
          <a:endParaRPr lang="en-US"/>
        </a:p>
      </dgm:t>
    </dgm:pt>
    <dgm:pt modelId="{CCB376C5-3B46-4D9D-8C4E-6868132743CF}">
      <dgm:prSet/>
      <dgm:spPr/>
      <dgm:t>
        <a:bodyPr/>
        <a:lstStyle/>
        <a:p>
          <a:r>
            <a:rPr lang="en-US" dirty="0" smtClean="0"/>
            <a:t>Maximum Privacy</a:t>
          </a:r>
        </a:p>
      </dgm:t>
    </dgm:pt>
    <dgm:pt modelId="{07E94191-E8FA-4231-B36E-769F871F9584}" type="parTrans" cxnId="{6C75B9FD-104C-4CCD-9370-2DE34E143F9E}">
      <dgm:prSet/>
      <dgm:spPr/>
      <dgm:t>
        <a:bodyPr/>
        <a:lstStyle/>
        <a:p>
          <a:endParaRPr lang="en-US"/>
        </a:p>
      </dgm:t>
    </dgm:pt>
    <dgm:pt modelId="{54E2A8F6-0265-4782-B53A-52592C06498C}" type="sibTrans" cxnId="{6C75B9FD-104C-4CCD-9370-2DE34E143F9E}">
      <dgm:prSet/>
      <dgm:spPr/>
      <dgm:t>
        <a:bodyPr/>
        <a:lstStyle/>
        <a:p>
          <a:endParaRPr lang="en-US"/>
        </a:p>
      </dgm:t>
    </dgm:pt>
    <dgm:pt modelId="{3B7B69C9-CEA6-4B30-A660-763D1F5D30BD}">
      <dgm:prSet/>
      <dgm:spPr/>
      <dgm:t>
        <a:bodyPr/>
        <a:lstStyle/>
        <a:p>
          <a:r>
            <a:rPr lang="en-US" dirty="0" smtClean="0"/>
            <a:t>Ultimate Freedom</a:t>
          </a:r>
        </a:p>
      </dgm:t>
    </dgm:pt>
    <dgm:pt modelId="{6D7E76FA-682C-4854-A985-BA3FE2110D57}" type="parTrans" cxnId="{55C1269D-DAF8-4957-AC65-8FAA6B062A1C}">
      <dgm:prSet/>
      <dgm:spPr/>
      <dgm:t>
        <a:bodyPr/>
        <a:lstStyle/>
        <a:p>
          <a:endParaRPr lang="en-US"/>
        </a:p>
      </dgm:t>
    </dgm:pt>
    <dgm:pt modelId="{9E28D25D-2F5C-446D-AE2E-BF6B3B2D27A7}" type="sibTrans" cxnId="{55C1269D-DAF8-4957-AC65-8FAA6B062A1C}">
      <dgm:prSet/>
      <dgm:spPr/>
      <dgm:t>
        <a:bodyPr/>
        <a:lstStyle/>
        <a:p>
          <a:endParaRPr lang="en-US"/>
        </a:p>
      </dgm:t>
    </dgm:pt>
    <dgm:pt modelId="{B5065FCE-BE99-4711-8D72-1B41DA8DDCF1}">
      <dgm:prSet/>
      <dgm:spPr/>
      <dgm:t>
        <a:bodyPr/>
        <a:lstStyle/>
        <a:p>
          <a:r>
            <a:rPr lang="en-US" dirty="0" smtClean="0"/>
            <a:t>Minimal Government Regulation</a:t>
          </a:r>
        </a:p>
      </dgm:t>
    </dgm:pt>
    <dgm:pt modelId="{DD7EFD0D-3BD3-4F9D-A2D6-7099661F7758}" type="parTrans" cxnId="{5B017B35-7B73-4646-B18F-9DF7830D0813}">
      <dgm:prSet/>
      <dgm:spPr/>
      <dgm:t>
        <a:bodyPr/>
        <a:lstStyle/>
        <a:p>
          <a:endParaRPr lang="en-US"/>
        </a:p>
      </dgm:t>
    </dgm:pt>
    <dgm:pt modelId="{F8BE7210-F538-4DCF-8C27-8E64BE5A73BF}" type="sibTrans" cxnId="{5B017B35-7B73-4646-B18F-9DF7830D0813}">
      <dgm:prSet/>
      <dgm:spPr/>
      <dgm:t>
        <a:bodyPr/>
        <a:lstStyle/>
        <a:p>
          <a:endParaRPr lang="en-US"/>
        </a:p>
      </dgm:t>
    </dgm:pt>
    <dgm:pt modelId="{165BBCE2-71BD-4F83-9C05-CD6017DAB135}">
      <dgm:prSet/>
      <dgm:spPr/>
      <dgm:t>
        <a:bodyPr/>
        <a:lstStyle/>
        <a:p>
          <a:r>
            <a:rPr lang="en-US" dirty="0" smtClean="0"/>
            <a:t>Minimal Surveillance</a:t>
          </a:r>
        </a:p>
      </dgm:t>
    </dgm:pt>
    <dgm:pt modelId="{E921B367-D2BA-4DBF-B3D8-BDF6D73035CD}" type="parTrans" cxnId="{E8083A0D-2B45-4670-A527-68C47B9DF939}">
      <dgm:prSet/>
      <dgm:spPr/>
      <dgm:t>
        <a:bodyPr/>
        <a:lstStyle/>
        <a:p>
          <a:endParaRPr lang="en-US"/>
        </a:p>
      </dgm:t>
    </dgm:pt>
    <dgm:pt modelId="{07A28B78-69B4-44FC-8054-E00356DFF20B}" type="sibTrans" cxnId="{E8083A0D-2B45-4670-A527-68C47B9DF939}">
      <dgm:prSet/>
      <dgm:spPr/>
      <dgm:t>
        <a:bodyPr/>
        <a:lstStyle/>
        <a:p>
          <a:endParaRPr lang="en-US"/>
        </a:p>
      </dgm:t>
    </dgm:pt>
    <dgm:pt modelId="{E7451B41-3430-4422-839A-2820AA18AADD}">
      <dgm:prSet/>
      <dgm:spPr/>
      <dgm:t>
        <a:bodyPr/>
        <a:lstStyle/>
        <a:p>
          <a:r>
            <a:rPr lang="en-US" dirty="0" smtClean="0"/>
            <a:t>Limited Privacy</a:t>
          </a:r>
        </a:p>
      </dgm:t>
    </dgm:pt>
    <dgm:pt modelId="{4CBBDE99-E008-4CB5-B967-D5C279BCDEA7}" type="parTrans" cxnId="{C5633DE7-44E1-4555-920A-30B23175C572}">
      <dgm:prSet/>
      <dgm:spPr/>
      <dgm:t>
        <a:bodyPr/>
        <a:lstStyle/>
        <a:p>
          <a:endParaRPr lang="en-US"/>
        </a:p>
      </dgm:t>
    </dgm:pt>
    <dgm:pt modelId="{25E07A37-A34D-4370-8CF1-A03831122E89}" type="sibTrans" cxnId="{C5633DE7-44E1-4555-920A-30B23175C572}">
      <dgm:prSet/>
      <dgm:spPr/>
      <dgm:t>
        <a:bodyPr/>
        <a:lstStyle/>
        <a:p>
          <a:endParaRPr lang="en-US"/>
        </a:p>
      </dgm:t>
    </dgm:pt>
    <dgm:pt modelId="{0C36CFDA-E751-431B-863A-40CA59704912}">
      <dgm:prSet/>
      <dgm:spPr/>
      <dgm:t>
        <a:bodyPr/>
        <a:lstStyle/>
        <a:p>
          <a:r>
            <a:rPr lang="en-US" dirty="0" smtClean="0"/>
            <a:t>Everyone Welcome/Permitted</a:t>
          </a:r>
        </a:p>
      </dgm:t>
    </dgm:pt>
    <dgm:pt modelId="{6AD2B48A-E771-48B5-8000-4BE732F5A090}" type="parTrans" cxnId="{EBFD3A87-A051-4A3A-BE7C-AE8D722C9DC6}">
      <dgm:prSet/>
      <dgm:spPr/>
      <dgm:t>
        <a:bodyPr/>
        <a:lstStyle/>
        <a:p>
          <a:endParaRPr lang="en-US"/>
        </a:p>
      </dgm:t>
    </dgm:pt>
    <dgm:pt modelId="{0B95BA46-E8CA-491C-A3B6-6C01544A8FD5}" type="sibTrans" cxnId="{EBFD3A87-A051-4A3A-BE7C-AE8D722C9DC6}">
      <dgm:prSet/>
      <dgm:spPr/>
      <dgm:t>
        <a:bodyPr/>
        <a:lstStyle/>
        <a:p>
          <a:endParaRPr lang="en-US"/>
        </a:p>
      </dgm:t>
    </dgm:pt>
    <dgm:pt modelId="{623D11A5-C3A5-4F46-8C09-2E82DC68AD5D}">
      <dgm:prSet/>
      <dgm:spPr/>
      <dgm:t>
        <a:bodyPr/>
        <a:lstStyle/>
        <a:p>
          <a:r>
            <a:rPr lang="en-US" dirty="0" smtClean="0"/>
            <a:t>Rules and Regulations</a:t>
          </a:r>
        </a:p>
      </dgm:t>
    </dgm:pt>
    <dgm:pt modelId="{7B75B849-D704-429E-B2AA-D643A0439F96}" type="parTrans" cxnId="{71182083-03AB-438B-A708-BC972A4819B3}">
      <dgm:prSet/>
      <dgm:spPr/>
      <dgm:t>
        <a:bodyPr/>
        <a:lstStyle/>
        <a:p>
          <a:endParaRPr lang="en-US"/>
        </a:p>
      </dgm:t>
    </dgm:pt>
    <dgm:pt modelId="{41FD5F57-ED56-4E18-8EE6-0F81EECA8B7F}" type="sibTrans" cxnId="{71182083-03AB-438B-A708-BC972A4819B3}">
      <dgm:prSet/>
      <dgm:spPr/>
      <dgm:t>
        <a:bodyPr/>
        <a:lstStyle/>
        <a:p>
          <a:endParaRPr lang="en-US"/>
        </a:p>
      </dgm:t>
    </dgm:pt>
    <dgm:pt modelId="{38028F21-D185-40A9-ABFE-6ED202070966}">
      <dgm:prSet/>
      <dgm:spPr/>
      <dgm:t>
        <a:bodyPr/>
        <a:lstStyle/>
        <a:p>
          <a:r>
            <a:rPr lang="en-US" dirty="0" smtClean="0">
              <a:solidFill>
                <a:schemeClr val="bg1"/>
              </a:solidFill>
            </a:rPr>
            <a:t>No public space</a:t>
          </a:r>
        </a:p>
      </dgm:t>
    </dgm:pt>
    <dgm:pt modelId="{A0436C16-112F-4A3E-A2BC-145CA4DF812B}" type="parTrans" cxnId="{4E92D05F-D155-499C-93FB-EE7BB9EF3F73}">
      <dgm:prSet/>
      <dgm:spPr/>
      <dgm:t>
        <a:bodyPr/>
        <a:lstStyle/>
        <a:p>
          <a:endParaRPr lang="en-US"/>
        </a:p>
      </dgm:t>
    </dgm:pt>
    <dgm:pt modelId="{9D6DA199-9E8F-4BFA-8CAC-15A926A38E1E}" type="sibTrans" cxnId="{4E92D05F-D155-499C-93FB-EE7BB9EF3F73}">
      <dgm:prSet/>
      <dgm:spPr/>
      <dgm:t>
        <a:bodyPr/>
        <a:lstStyle/>
        <a:p>
          <a:endParaRPr lang="en-US"/>
        </a:p>
      </dgm:t>
    </dgm:pt>
    <dgm:pt modelId="{0505E9EC-B3AA-4920-A0F2-C37021DC8097}">
      <dgm:prSet/>
      <dgm:spPr/>
      <dgm:t>
        <a:bodyPr/>
        <a:lstStyle/>
        <a:p>
          <a:r>
            <a:rPr lang="en-US" dirty="0" smtClean="0">
              <a:solidFill>
                <a:schemeClr val="bg1"/>
              </a:solidFill>
            </a:rPr>
            <a:t>Definitively not private space</a:t>
          </a:r>
        </a:p>
      </dgm:t>
    </dgm:pt>
    <dgm:pt modelId="{C44EDABA-FB2C-4CA1-8BFA-6B526D00DDE4}" type="parTrans" cxnId="{7C297E12-AD5A-47DC-9B53-48B355DB87B5}">
      <dgm:prSet/>
      <dgm:spPr/>
      <dgm:t>
        <a:bodyPr/>
        <a:lstStyle/>
        <a:p>
          <a:endParaRPr lang="en-US"/>
        </a:p>
      </dgm:t>
    </dgm:pt>
    <dgm:pt modelId="{93A70853-D150-46DB-B321-60FAD5C7F31E}" type="sibTrans" cxnId="{7C297E12-AD5A-47DC-9B53-48B355DB87B5}">
      <dgm:prSet/>
      <dgm:spPr/>
      <dgm:t>
        <a:bodyPr/>
        <a:lstStyle/>
        <a:p>
          <a:endParaRPr lang="en-US"/>
        </a:p>
      </dgm:t>
    </dgm:pt>
    <dgm:pt modelId="{CE94C2F0-5EF5-4A70-A6E4-C0C24713788D}">
      <dgm:prSet/>
      <dgm:spPr/>
      <dgm:t>
        <a:bodyPr/>
        <a:lstStyle/>
        <a:p>
          <a:r>
            <a:rPr lang="en-US" dirty="0" smtClean="0">
              <a:solidFill>
                <a:schemeClr val="bg1"/>
              </a:solidFill>
            </a:rPr>
            <a:t>No freedom</a:t>
          </a:r>
        </a:p>
      </dgm:t>
    </dgm:pt>
    <dgm:pt modelId="{B317E4BA-1F26-46C1-955D-7C838E357F7C}" type="parTrans" cxnId="{50C1161D-C285-48C3-A029-C82484E9C345}">
      <dgm:prSet/>
      <dgm:spPr/>
      <dgm:t>
        <a:bodyPr/>
        <a:lstStyle/>
        <a:p>
          <a:endParaRPr lang="en-US"/>
        </a:p>
      </dgm:t>
    </dgm:pt>
    <dgm:pt modelId="{474C2376-4618-41FD-B4C3-31939E01C8D7}" type="sibTrans" cxnId="{50C1161D-C285-48C3-A029-C82484E9C345}">
      <dgm:prSet/>
      <dgm:spPr/>
      <dgm:t>
        <a:bodyPr/>
        <a:lstStyle/>
        <a:p>
          <a:endParaRPr lang="en-US"/>
        </a:p>
      </dgm:t>
    </dgm:pt>
    <dgm:pt modelId="{E872224E-19FE-43A9-BCB7-14BDCC363F64}">
      <dgm:prSet/>
      <dgm:spPr/>
      <dgm:t>
        <a:bodyPr/>
        <a:lstStyle/>
        <a:p>
          <a:r>
            <a:rPr lang="en-US" dirty="0" smtClean="0">
              <a:solidFill>
                <a:schemeClr val="bg1"/>
              </a:solidFill>
            </a:rPr>
            <a:t>It is neither private nor public space</a:t>
          </a:r>
        </a:p>
      </dgm:t>
    </dgm:pt>
    <dgm:pt modelId="{525580B0-C34E-4B63-B62D-7C7C24385BE3}" type="parTrans" cxnId="{C56427DD-30C1-4FC4-9948-0BECB32C258D}">
      <dgm:prSet/>
      <dgm:spPr/>
      <dgm:t>
        <a:bodyPr/>
        <a:lstStyle/>
        <a:p>
          <a:endParaRPr lang="en-US"/>
        </a:p>
      </dgm:t>
    </dgm:pt>
    <dgm:pt modelId="{781C55B8-95C1-47A8-9717-305754189348}" type="sibTrans" cxnId="{C56427DD-30C1-4FC4-9948-0BECB32C258D}">
      <dgm:prSet/>
      <dgm:spPr/>
      <dgm:t>
        <a:bodyPr/>
        <a:lstStyle/>
        <a:p>
          <a:endParaRPr lang="en-US"/>
        </a:p>
      </dgm:t>
    </dgm:pt>
    <dgm:pt modelId="{FB1C186F-6923-4F1F-837B-C0872E001D56}" type="pres">
      <dgm:prSet presAssocID="{07E981C1-E309-4E2E-AF97-A0AC5AB60542}" presName="Name0" presStyleCnt="0">
        <dgm:presLayoutVars>
          <dgm:dir/>
          <dgm:animLvl val="lvl"/>
          <dgm:resizeHandles val="exact"/>
        </dgm:presLayoutVars>
      </dgm:prSet>
      <dgm:spPr/>
      <dgm:t>
        <a:bodyPr/>
        <a:lstStyle/>
        <a:p>
          <a:endParaRPr lang="en-US"/>
        </a:p>
      </dgm:t>
    </dgm:pt>
    <dgm:pt modelId="{30646193-ADC7-48B1-A6D1-ED0DE667B7AE}" type="pres">
      <dgm:prSet presAssocID="{43C22E1A-0A77-4560-9085-B45B4151EEE3}" presName="composite" presStyleCnt="0"/>
      <dgm:spPr/>
    </dgm:pt>
    <dgm:pt modelId="{B087BEF0-A6D1-4AD0-ABB6-233EF25966EB}" type="pres">
      <dgm:prSet presAssocID="{43C22E1A-0A77-4560-9085-B45B4151EEE3}" presName="parTx" presStyleLbl="alignNode1" presStyleIdx="0" presStyleCnt="3">
        <dgm:presLayoutVars>
          <dgm:chMax val="0"/>
          <dgm:chPref val="0"/>
          <dgm:bulletEnabled val="1"/>
        </dgm:presLayoutVars>
      </dgm:prSet>
      <dgm:spPr/>
      <dgm:t>
        <a:bodyPr/>
        <a:lstStyle/>
        <a:p>
          <a:endParaRPr lang="en-US"/>
        </a:p>
      </dgm:t>
    </dgm:pt>
    <dgm:pt modelId="{3A170BB7-493D-4667-89B0-6C78A710CE39}" type="pres">
      <dgm:prSet presAssocID="{43C22E1A-0A77-4560-9085-B45B4151EEE3}" presName="desTx" presStyleLbl="alignAccFollowNode1" presStyleIdx="0" presStyleCnt="3">
        <dgm:presLayoutVars>
          <dgm:bulletEnabled val="1"/>
        </dgm:presLayoutVars>
      </dgm:prSet>
      <dgm:spPr/>
      <dgm:t>
        <a:bodyPr/>
        <a:lstStyle/>
        <a:p>
          <a:endParaRPr lang="en-US"/>
        </a:p>
      </dgm:t>
    </dgm:pt>
    <dgm:pt modelId="{3EB701A1-CD16-47D9-8292-082CA839A789}" type="pres">
      <dgm:prSet presAssocID="{4E88CE2A-8D87-4E5D-B7A0-FE3017EF5B2F}" presName="space" presStyleCnt="0"/>
      <dgm:spPr/>
    </dgm:pt>
    <dgm:pt modelId="{D78B59A8-9B50-4A0D-B2D2-62B7385DAF31}" type="pres">
      <dgm:prSet presAssocID="{EF80D95D-29FE-4A69-9CC7-9444DF368A8A}" presName="composite" presStyleCnt="0"/>
      <dgm:spPr/>
    </dgm:pt>
    <dgm:pt modelId="{5FBFD76B-B52F-4F1F-808A-36F19074FA5B}" type="pres">
      <dgm:prSet presAssocID="{EF80D95D-29FE-4A69-9CC7-9444DF368A8A}" presName="parTx" presStyleLbl="alignNode1" presStyleIdx="1" presStyleCnt="3">
        <dgm:presLayoutVars>
          <dgm:chMax val="0"/>
          <dgm:chPref val="0"/>
          <dgm:bulletEnabled val="1"/>
        </dgm:presLayoutVars>
      </dgm:prSet>
      <dgm:spPr/>
      <dgm:t>
        <a:bodyPr/>
        <a:lstStyle/>
        <a:p>
          <a:endParaRPr lang="en-US"/>
        </a:p>
      </dgm:t>
    </dgm:pt>
    <dgm:pt modelId="{26455CC6-C1C7-4765-BD19-8F6477969DEA}" type="pres">
      <dgm:prSet presAssocID="{EF80D95D-29FE-4A69-9CC7-9444DF368A8A}" presName="desTx" presStyleLbl="alignAccFollowNode1" presStyleIdx="1" presStyleCnt="3">
        <dgm:presLayoutVars>
          <dgm:bulletEnabled val="1"/>
        </dgm:presLayoutVars>
      </dgm:prSet>
      <dgm:spPr/>
      <dgm:t>
        <a:bodyPr/>
        <a:lstStyle/>
        <a:p>
          <a:endParaRPr lang="en-US"/>
        </a:p>
      </dgm:t>
    </dgm:pt>
    <dgm:pt modelId="{32B1FCA5-4A2B-4AC6-A0D6-DC54616A0A6E}" type="pres">
      <dgm:prSet presAssocID="{B363CA37-48DF-4723-A2DF-4A1B3A39941A}" presName="space" presStyleCnt="0"/>
      <dgm:spPr/>
    </dgm:pt>
    <dgm:pt modelId="{40A75708-057B-42B6-95E1-E66368245E23}" type="pres">
      <dgm:prSet presAssocID="{17EB394D-EFC9-4EF2-A161-284A890AC2C3}" presName="composite" presStyleCnt="0"/>
      <dgm:spPr/>
    </dgm:pt>
    <dgm:pt modelId="{6F88824E-F035-4A31-A75C-92D87C76856D}" type="pres">
      <dgm:prSet presAssocID="{17EB394D-EFC9-4EF2-A161-284A890AC2C3}" presName="parTx" presStyleLbl="alignNode1" presStyleIdx="2" presStyleCnt="3">
        <dgm:presLayoutVars>
          <dgm:chMax val="0"/>
          <dgm:chPref val="0"/>
          <dgm:bulletEnabled val="1"/>
        </dgm:presLayoutVars>
      </dgm:prSet>
      <dgm:spPr/>
      <dgm:t>
        <a:bodyPr/>
        <a:lstStyle/>
        <a:p>
          <a:endParaRPr lang="en-US"/>
        </a:p>
      </dgm:t>
    </dgm:pt>
    <dgm:pt modelId="{06BDD61C-5989-4CE7-BB58-D79B9557890A}" type="pres">
      <dgm:prSet presAssocID="{17EB394D-EFC9-4EF2-A161-284A890AC2C3}" presName="desTx" presStyleLbl="alignAccFollowNode1" presStyleIdx="2" presStyleCnt="3">
        <dgm:presLayoutVars>
          <dgm:bulletEnabled val="1"/>
        </dgm:presLayoutVars>
      </dgm:prSet>
      <dgm:spPr/>
      <dgm:t>
        <a:bodyPr/>
        <a:lstStyle/>
        <a:p>
          <a:endParaRPr lang="en-US"/>
        </a:p>
      </dgm:t>
    </dgm:pt>
  </dgm:ptLst>
  <dgm:cxnLst>
    <dgm:cxn modelId="{55C1269D-DAF8-4957-AC65-8FAA6B062A1C}" srcId="{EF80D95D-29FE-4A69-9CC7-9444DF368A8A}" destId="{3B7B69C9-CEA6-4B30-A660-763D1F5D30BD}" srcOrd="2" destOrd="0" parTransId="{6D7E76FA-682C-4854-A985-BA3FE2110D57}" sibTransId="{9E28D25D-2F5C-446D-AE2E-BF6B3B2D27A7}"/>
    <dgm:cxn modelId="{50C1161D-C285-48C3-A029-C82484E9C345}" srcId="{17EB394D-EFC9-4EF2-A161-284A890AC2C3}" destId="{CE94C2F0-5EF5-4A70-A6E4-C0C24713788D}" srcOrd="3" destOrd="0" parTransId="{B317E4BA-1F26-46C1-955D-7C838E357F7C}" sibTransId="{474C2376-4618-41FD-B4C3-31939E01C8D7}"/>
    <dgm:cxn modelId="{832DB9F8-D361-4292-96E3-9CA70C685881}" srcId="{17EB394D-EFC9-4EF2-A161-284A890AC2C3}" destId="{A62E51C4-B100-47FD-A59C-EE50CCB6665B}" srcOrd="0" destOrd="0" parTransId="{7A90F6DE-6CA7-457F-A9CE-336425D33683}" sibTransId="{2870B45B-FF65-400E-8113-D22F525B75FC}"/>
    <dgm:cxn modelId="{59C02A20-CFD0-6E4E-B94D-80BAA470C6C2}" type="presOf" srcId="{3B7B69C9-CEA6-4B30-A660-763D1F5D30BD}" destId="{26455CC6-C1C7-4765-BD19-8F6477969DEA}" srcOrd="0" destOrd="2" presId="urn:microsoft.com/office/officeart/2005/8/layout/hList1"/>
    <dgm:cxn modelId="{913568F0-A349-8741-8C5E-72FD588C03B4}" type="presOf" srcId="{17EB394D-EFC9-4EF2-A161-284A890AC2C3}" destId="{6F88824E-F035-4A31-A75C-92D87C76856D}" srcOrd="0" destOrd="0" presId="urn:microsoft.com/office/officeart/2005/8/layout/hList1"/>
    <dgm:cxn modelId="{18529C9A-C019-954C-BF1C-A4C8B0CD417D}" type="presOf" srcId="{38028F21-D185-40A9-ABFE-6ED202070966}" destId="{06BDD61C-5989-4CE7-BB58-D79B9557890A}" srcOrd="0" destOrd="1" presId="urn:microsoft.com/office/officeart/2005/8/layout/hList1"/>
    <dgm:cxn modelId="{2DE71794-BD3E-974A-9145-47EB6809E960}" type="presOf" srcId="{0C36CFDA-E751-431B-863A-40CA59704912}" destId="{3A170BB7-493D-4667-89B0-6C78A710CE39}" srcOrd="0" destOrd="2" presId="urn:microsoft.com/office/officeart/2005/8/layout/hList1"/>
    <dgm:cxn modelId="{EBFD3A87-A051-4A3A-BE7C-AE8D722C9DC6}" srcId="{43C22E1A-0A77-4560-9085-B45B4151EEE3}" destId="{0C36CFDA-E751-431B-863A-40CA59704912}" srcOrd="2" destOrd="0" parTransId="{6AD2B48A-E771-48B5-8000-4BE732F5A090}" sibTransId="{0B95BA46-E8CA-491C-A3B6-6C01544A8FD5}"/>
    <dgm:cxn modelId="{BD0C36F8-BBC9-6241-B1D4-97CE060DC64E}" type="presOf" srcId="{EF80D95D-29FE-4A69-9CC7-9444DF368A8A}" destId="{5FBFD76B-B52F-4F1F-808A-36F19074FA5B}" srcOrd="0" destOrd="0" presId="urn:microsoft.com/office/officeart/2005/8/layout/hList1"/>
    <dgm:cxn modelId="{5B017B35-7B73-4646-B18F-9DF7830D0813}" srcId="{EF80D95D-29FE-4A69-9CC7-9444DF368A8A}" destId="{B5065FCE-BE99-4711-8D72-1B41DA8DDCF1}" srcOrd="3" destOrd="0" parTransId="{DD7EFD0D-3BD3-4F9D-A2D6-7099661F7758}" sibTransId="{F8BE7210-F538-4DCF-8C27-8E64BE5A73BF}"/>
    <dgm:cxn modelId="{99C2623F-714F-4C8A-BE5D-6FC65B70EB25}" srcId="{EF80D95D-29FE-4A69-9CC7-9444DF368A8A}" destId="{E457408F-3B71-4154-94E7-CBE5F372857E}" srcOrd="0" destOrd="0" parTransId="{1C2D5CC2-F5A5-44A3-98B0-FEA150B91E7C}" sibTransId="{055E4D97-C578-48CB-8A98-2FE9EF715120}"/>
    <dgm:cxn modelId="{8899A458-74AE-C147-B787-84EC9DA48D2A}" type="presOf" srcId="{E457408F-3B71-4154-94E7-CBE5F372857E}" destId="{26455CC6-C1C7-4765-BD19-8F6477969DEA}" srcOrd="0" destOrd="0" presId="urn:microsoft.com/office/officeart/2005/8/layout/hList1"/>
    <dgm:cxn modelId="{9773159E-C7F7-444F-B902-188E7BC603A0}" srcId="{07E981C1-E309-4E2E-AF97-A0AC5AB60542}" destId="{43C22E1A-0A77-4560-9085-B45B4151EEE3}" srcOrd="0" destOrd="0" parTransId="{EE26CB90-667E-4A08-9A81-79DB296117DA}" sibTransId="{4E88CE2A-8D87-4E5D-B7A0-FE3017EF5B2F}"/>
    <dgm:cxn modelId="{9E54B146-B0CF-40CD-85B1-C32AFA487A00}" srcId="{07E981C1-E309-4E2E-AF97-A0AC5AB60542}" destId="{EF80D95D-29FE-4A69-9CC7-9444DF368A8A}" srcOrd="1" destOrd="0" parTransId="{3DBDA783-E317-44F4-8149-14DA949F62DD}" sibTransId="{B363CA37-48DF-4723-A2DF-4A1B3A39941A}"/>
    <dgm:cxn modelId="{D7DA20A6-BB3C-8D4F-8866-738B7DF98D01}" type="presOf" srcId="{E7451B41-3430-4422-839A-2820AA18AADD}" destId="{3A170BB7-493D-4667-89B0-6C78A710CE39}" srcOrd="0" destOrd="1" presId="urn:microsoft.com/office/officeart/2005/8/layout/hList1"/>
    <dgm:cxn modelId="{75CDFB42-9085-3940-B2AF-69A74DA21C92}" type="presOf" srcId="{A62E51C4-B100-47FD-A59C-EE50CCB6665B}" destId="{06BDD61C-5989-4CE7-BB58-D79B9557890A}" srcOrd="0" destOrd="0" presId="urn:microsoft.com/office/officeart/2005/8/layout/hList1"/>
    <dgm:cxn modelId="{E8083A0D-2B45-4670-A527-68C47B9DF939}" srcId="{EF80D95D-29FE-4A69-9CC7-9444DF368A8A}" destId="{165BBCE2-71BD-4F83-9C05-CD6017DAB135}" srcOrd="4" destOrd="0" parTransId="{E921B367-D2BA-4DBF-B3D8-BDF6D73035CD}" sibTransId="{07A28B78-69B4-44FC-8054-E00356DFF20B}"/>
    <dgm:cxn modelId="{CCE4E8AE-0B9B-1D42-B8E0-EBB910E0E005}" type="presOf" srcId="{07E981C1-E309-4E2E-AF97-A0AC5AB60542}" destId="{FB1C186F-6923-4F1F-837B-C0872E001D56}" srcOrd="0" destOrd="0" presId="urn:microsoft.com/office/officeart/2005/8/layout/hList1"/>
    <dgm:cxn modelId="{7C297E12-AD5A-47DC-9B53-48B355DB87B5}" srcId="{17EB394D-EFC9-4EF2-A161-284A890AC2C3}" destId="{0505E9EC-B3AA-4920-A0F2-C37021DC8097}" srcOrd="2" destOrd="0" parTransId="{C44EDABA-FB2C-4CA1-8BFA-6B526D00DDE4}" sibTransId="{93A70853-D150-46DB-B321-60FAD5C7F31E}"/>
    <dgm:cxn modelId="{76AB6EBE-3FA7-E94C-B041-34D26F14E7B3}" type="presOf" srcId="{067B6DFD-532D-47F9-A5EE-5BA431A7F408}" destId="{3A170BB7-493D-4667-89B0-6C78A710CE39}" srcOrd="0" destOrd="0" presId="urn:microsoft.com/office/officeart/2005/8/layout/hList1"/>
    <dgm:cxn modelId="{4E92D05F-D155-499C-93FB-EE7BB9EF3F73}" srcId="{17EB394D-EFC9-4EF2-A161-284A890AC2C3}" destId="{38028F21-D185-40A9-ABFE-6ED202070966}" srcOrd="1" destOrd="0" parTransId="{A0436C16-112F-4A3E-A2BC-145CA4DF812B}" sibTransId="{9D6DA199-9E8F-4BFA-8CAC-15A926A38E1E}"/>
    <dgm:cxn modelId="{20B612EE-09B4-7F43-B1B2-2AC10C628403}" type="presOf" srcId="{E872224E-19FE-43A9-BCB7-14BDCC363F64}" destId="{06BDD61C-5989-4CE7-BB58-D79B9557890A}" srcOrd="0" destOrd="4" presId="urn:microsoft.com/office/officeart/2005/8/layout/hList1"/>
    <dgm:cxn modelId="{204C5085-62D8-4FB3-BCF5-D30C2D1EFAC4}" srcId="{07E981C1-E309-4E2E-AF97-A0AC5AB60542}" destId="{17EB394D-EFC9-4EF2-A161-284A890AC2C3}" srcOrd="2" destOrd="0" parTransId="{0C9153D0-5F51-4AE1-A902-F8668B1E91A8}" sibTransId="{03FA37BE-A13E-4319-98EA-1B512CF42D5D}"/>
    <dgm:cxn modelId="{78F92379-B557-E642-9BEE-18DF1D3E308E}" type="presOf" srcId="{B5065FCE-BE99-4711-8D72-1B41DA8DDCF1}" destId="{26455CC6-C1C7-4765-BD19-8F6477969DEA}" srcOrd="0" destOrd="3" presId="urn:microsoft.com/office/officeart/2005/8/layout/hList1"/>
    <dgm:cxn modelId="{71182083-03AB-438B-A708-BC972A4819B3}" srcId="{43C22E1A-0A77-4560-9085-B45B4151EEE3}" destId="{623D11A5-C3A5-4F46-8C09-2E82DC68AD5D}" srcOrd="3" destOrd="0" parTransId="{7B75B849-D704-429E-B2AA-D643A0439F96}" sibTransId="{41FD5F57-ED56-4E18-8EE6-0F81EECA8B7F}"/>
    <dgm:cxn modelId="{C56427DD-30C1-4FC4-9948-0BECB32C258D}" srcId="{17EB394D-EFC9-4EF2-A161-284A890AC2C3}" destId="{E872224E-19FE-43A9-BCB7-14BDCC363F64}" srcOrd="4" destOrd="0" parTransId="{525580B0-C34E-4B63-B62D-7C7C24385BE3}" sibTransId="{781C55B8-95C1-47A8-9717-305754189348}"/>
    <dgm:cxn modelId="{63B890D5-30E9-CB46-88A9-67FD693893EB}" type="presOf" srcId="{CE94C2F0-5EF5-4A70-A6E4-C0C24713788D}" destId="{06BDD61C-5989-4CE7-BB58-D79B9557890A}" srcOrd="0" destOrd="3" presId="urn:microsoft.com/office/officeart/2005/8/layout/hList1"/>
    <dgm:cxn modelId="{6C75B9FD-104C-4CCD-9370-2DE34E143F9E}" srcId="{EF80D95D-29FE-4A69-9CC7-9444DF368A8A}" destId="{CCB376C5-3B46-4D9D-8C4E-6868132743CF}" srcOrd="1" destOrd="0" parTransId="{07E94191-E8FA-4231-B36E-769F871F9584}" sibTransId="{54E2A8F6-0265-4782-B53A-52592C06498C}"/>
    <dgm:cxn modelId="{96A344FB-9167-7944-8755-E3C072AD2E31}" type="presOf" srcId="{0505E9EC-B3AA-4920-A0F2-C37021DC8097}" destId="{06BDD61C-5989-4CE7-BB58-D79B9557890A}" srcOrd="0" destOrd="2" presId="urn:microsoft.com/office/officeart/2005/8/layout/hList1"/>
    <dgm:cxn modelId="{C5633DE7-44E1-4555-920A-30B23175C572}" srcId="{43C22E1A-0A77-4560-9085-B45B4151EEE3}" destId="{E7451B41-3430-4422-839A-2820AA18AADD}" srcOrd="1" destOrd="0" parTransId="{4CBBDE99-E008-4CB5-B967-D5C279BCDEA7}" sibTransId="{25E07A37-A34D-4370-8CF1-A03831122E89}"/>
    <dgm:cxn modelId="{9F739552-5D87-6640-AB27-5A9059FAD197}" type="presOf" srcId="{165BBCE2-71BD-4F83-9C05-CD6017DAB135}" destId="{26455CC6-C1C7-4765-BD19-8F6477969DEA}" srcOrd="0" destOrd="4" presId="urn:microsoft.com/office/officeart/2005/8/layout/hList1"/>
    <dgm:cxn modelId="{53441C9E-C0A9-9D4E-A4D8-2831BE52C1E4}" type="presOf" srcId="{623D11A5-C3A5-4F46-8C09-2E82DC68AD5D}" destId="{3A170BB7-493D-4667-89B0-6C78A710CE39}" srcOrd="0" destOrd="3" presId="urn:microsoft.com/office/officeart/2005/8/layout/hList1"/>
    <dgm:cxn modelId="{AF402449-6DE3-5042-B7FE-119E3D7D5D51}" type="presOf" srcId="{CCB376C5-3B46-4D9D-8C4E-6868132743CF}" destId="{26455CC6-C1C7-4765-BD19-8F6477969DEA}" srcOrd="0" destOrd="1" presId="urn:microsoft.com/office/officeart/2005/8/layout/hList1"/>
    <dgm:cxn modelId="{38F487F9-1F73-4EEC-9E89-D5440C56D75C}" srcId="{43C22E1A-0A77-4560-9085-B45B4151EEE3}" destId="{067B6DFD-532D-47F9-A5EE-5BA431A7F408}" srcOrd="0" destOrd="0" parTransId="{147FA819-0559-4741-8103-E48FE7A9D19F}" sibTransId="{4B8FBBAF-E75A-43F1-836C-3F9F34094E82}"/>
    <dgm:cxn modelId="{97291177-9046-6A45-8E0C-295D02F8D869}" type="presOf" srcId="{43C22E1A-0A77-4560-9085-B45B4151EEE3}" destId="{B087BEF0-A6D1-4AD0-ABB6-233EF25966EB}" srcOrd="0" destOrd="0" presId="urn:microsoft.com/office/officeart/2005/8/layout/hList1"/>
    <dgm:cxn modelId="{AE52D857-17C9-704E-B086-784C614FD8D2}" type="presParOf" srcId="{FB1C186F-6923-4F1F-837B-C0872E001D56}" destId="{30646193-ADC7-48B1-A6D1-ED0DE667B7AE}" srcOrd="0" destOrd="0" presId="urn:microsoft.com/office/officeart/2005/8/layout/hList1"/>
    <dgm:cxn modelId="{BBC0B3B7-20CB-6941-B9C5-6DE3FE566C62}" type="presParOf" srcId="{30646193-ADC7-48B1-A6D1-ED0DE667B7AE}" destId="{B087BEF0-A6D1-4AD0-ABB6-233EF25966EB}" srcOrd="0" destOrd="0" presId="urn:microsoft.com/office/officeart/2005/8/layout/hList1"/>
    <dgm:cxn modelId="{B6D34139-1FED-6C48-A158-9B3BD5B2F674}" type="presParOf" srcId="{30646193-ADC7-48B1-A6D1-ED0DE667B7AE}" destId="{3A170BB7-493D-4667-89B0-6C78A710CE39}" srcOrd="1" destOrd="0" presId="urn:microsoft.com/office/officeart/2005/8/layout/hList1"/>
    <dgm:cxn modelId="{E6FCCD91-E371-8A4F-A981-65F0F9F2A837}" type="presParOf" srcId="{FB1C186F-6923-4F1F-837B-C0872E001D56}" destId="{3EB701A1-CD16-47D9-8292-082CA839A789}" srcOrd="1" destOrd="0" presId="urn:microsoft.com/office/officeart/2005/8/layout/hList1"/>
    <dgm:cxn modelId="{CDF2EE70-C05A-F443-B002-52B807872773}" type="presParOf" srcId="{FB1C186F-6923-4F1F-837B-C0872E001D56}" destId="{D78B59A8-9B50-4A0D-B2D2-62B7385DAF31}" srcOrd="2" destOrd="0" presId="urn:microsoft.com/office/officeart/2005/8/layout/hList1"/>
    <dgm:cxn modelId="{50BD2BE4-5812-1E42-AAAD-A07AC92ED73A}" type="presParOf" srcId="{D78B59A8-9B50-4A0D-B2D2-62B7385DAF31}" destId="{5FBFD76B-B52F-4F1F-808A-36F19074FA5B}" srcOrd="0" destOrd="0" presId="urn:microsoft.com/office/officeart/2005/8/layout/hList1"/>
    <dgm:cxn modelId="{BA0C7AEE-6FB2-6C49-8312-2AFAE07B479F}" type="presParOf" srcId="{D78B59A8-9B50-4A0D-B2D2-62B7385DAF31}" destId="{26455CC6-C1C7-4765-BD19-8F6477969DEA}" srcOrd="1" destOrd="0" presId="urn:microsoft.com/office/officeart/2005/8/layout/hList1"/>
    <dgm:cxn modelId="{DEDC35E2-FB7D-D14C-B657-ACDCCA5160FE}" type="presParOf" srcId="{FB1C186F-6923-4F1F-837B-C0872E001D56}" destId="{32B1FCA5-4A2B-4AC6-A0D6-DC54616A0A6E}" srcOrd="3" destOrd="0" presId="urn:microsoft.com/office/officeart/2005/8/layout/hList1"/>
    <dgm:cxn modelId="{D4F9C609-7B54-DA41-8A2D-4B5073127B2C}" type="presParOf" srcId="{FB1C186F-6923-4F1F-837B-C0872E001D56}" destId="{40A75708-057B-42B6-95E1-E66368245E23}" srcOrd="4" destOrd="0" presId="urn:microsoft.com/office/officeart/2005/8/layout/hList1"/>
    <dgm:cxn modelId="{8C0185BF-1AD2-1E47-BFDF-69FBBA70B5A2}" type="presParOf" srcId="{40A75708-057B-42B6-95E1-E66368245E23}" destId="{6F88824E-F035-4A31-A75C-92D87C76856D}" srcOrd="0" destOrd="0" presId="urn:microsoft.com/office/officeart/2005/8/layout/hList1"/>
    <dgm:cxn modelId="{C6DF51B0-702B-4143-90A4-9144048DD063}" type="presParOf" srcId="{40A75708-057B-42B6-95E1-E66368245E23}" destId="{06BDD61C-5989-4CE7-BB58-D79B9557890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C56888-FAC8-4FA7-A1CF-1997A8FFEA7D}">
      <dsp:nvSpPr>
        <dsp:cNvPr id="0" name=""/>
        <dsp:cNvSpPr/>
      </dsp:nvSpPr>
      <dsp:spPr>
        <a:xfrm>
          <a:off x="348170" y="2184"/>
          <a:ext cx="3333266" cy="199995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Public</a:t>
          </a:r>
          <a:endParaRPr lang="en-US" sz="4800" kern="1200" dirty="0"/>
        </a:p>
      </dsp:txBody>
      <dsp:txXfrm>
        <a:off x="348170" y="2184"/>
        <a:ext cx="3333266" cy="1999959"/>
      </dsp:txXfrm>
    </dsp:sp>
    <dsp:sp modelId="{37BFDC69-69C9-4F99-AE0E-372EF1A23834}">
      <dsp:nvSpPr>
        <dsp:cNvPr id="0" name=""/>
        <dsp:cNvSpPr/>
      </dsp:nvSpPr>
      <dsp:spPr>
        <a:xfrm>
          <a:off x="4014763" y="2184"/>
          <a:ext cx="3333266" cy="199995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Private</a:t>
          </a:r>
          <a:endParaRPr lang="en-US" sz="4800" kern="1200" dirty="0"/>
        </a:p>
      </dsp:txBody>
      <dsp:txXfrm>
        <a:off x="4014763" y="2184"/>
        <a:ext cx="3333266" cy="1999959"/>
      </dsp:txXfrm>
    </dsp:sp>
    <dsp:sp modelId="{5700CB6C-C680-4B4D-82D2-7BDCA1D374DA}">
      <dsp:nvSpPr>
        <dsp:cNvPr id="0" name=""/>
        <dsp:cNvSpPr/>
      </dsp:nvSpPr>
      <dsp:spPr>
        <a:xfrm>
          <a:off x="348170" y="2335470"/>
          <a:ext cx="3333266" cy="199995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Non-public/non-private</a:t>
          </a:r>
          <a:endParaRPr lang="en-US" sz="4800" kern="1200" dirty="0"/>
        </a:p>
      </dsp:txBody>
      <dsp:txXfrm>
        <a:off x="348170" y="2335470"/>
        <a:ext cx="3333266" cy="1999959"/>
      </dsp:txXfrm>
    </dsp:sp>
    <dsp:sp modelId="{D7917571-2C19-4B5B-A19A-4E7CF6C06C4F}">
      <dsp:nvSpPr>
        <dsp:cNvPr id="0" name=""/>
        <dsp:cNvSpPr/>
      </dsp:nvSpPr>
      <dsp:spPr>
        <a:xfrm>
          <a:off x="4014763" y="2335470"/>
          <a:ext cx="3333266" cy="199995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Corporate</a:t>
          </a:r>
          <a:endParaRPr lang="en-US" sz="4800" kern="1200" dirty="0"/>
        </a:p>
      </dsp:txBody>
      <dsp:txXfrm>
        <a:off x="4014763" y="2335470"/>
        <a:ext cx="3333266" cy="19999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C56888-FAC8-4FA7-A1CF-1997A8FFEA7D}">
      <dsp:nvSpPr>
        <dsp:cNvPr id="0" name=""/>
        <dsp:cNvSpPr/>
      </dsp:nvSpPr>
      <dsp:spPr>
        <a:xfrm>
          <a:off x="567" y="428522"/>
          <a:ext cx="2212888" cy="132773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Public</a:t>
          </a:r>
          <a:endParaRPr lang="en-US" sz="3200" kern="1200" dirty="0"/>
        </a:p>
      </dsp:txBody>
      <dsp:txXfrm>
        <a:off x="567" y="428522"/>
        <a:ext cx="2212888" cy="1327732"/>
      </dsp:txXfrm>
    </dsp:sp>
    <dsp:sp modelId="{37BFDC69-69C9-4F99-AE0E-372EF1A23834}">
      <dsp:nvSpPr>
        <dsp:cNvPr id="0" name=""/>
        <dsp:cNvSpPr/>
      </dsp:nvSpPr>
      <dsp:spPr>
        <a:xfrm>
          <a:off x="2434744" y="428522"/>
          <a:ext cx="2212888" cy="132773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Private</a:t>
          </a:r>
          <a:endParaRPr lang="en-US" sz="3200" kern="1200" dirty="0"/>
        </a:p>
      </dsp:txBody>
      <dsp:txXfrm>
        <a:off x="2434744" y="428522"/>
        <a:ext cx="2212888" cy="1327732"/>
      </dsp:txXfrm>
    </dsp:sp>
    <dsp:sp modelId="{5700CB6C-C680-4B4D-82D2-7BDCA1D374DA}">
      <dsp:nvSpPr>
        <dsp:cNvPr id="0" name=""/>
        <dsp:cNvSpPr/>
      </dsp:nvSpPr>
      <dsp:spPr>
        <a:xfrm>
          <a:off x="567" y="1977544"/>
          <a:ext cx="2212888" cy="132773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Non-public/non-private</a:t>
          </a:r>
          <a:endParaRPr lang="en-US" sz="3200" kern="1200" dirty="0"/>
        </a:p>
      </dsp:txBody>
      <dsp:txXfrm>
        <a:off x="567" y="1977544"/>
        <a:ext cx="2212888" cy="1327732"/>
      </dsp:txXfrm>
    </dsp:sp>
    <dsp:sp modelId="{D7917571-2C19-4B5B-A19A-4E7CF6C06C4F}">
      <dsp:nvSpPr>
        <dsp:cNvPr id="0" name=""/>
        <dsp:cNvSpPr/>
      </dsp:nvSpPr>
      <dsp:spPr>
        <a:xfrm>
          <a:off x="2434744" y="1977544"/>
          <a:ext cx="2212888" cy="1327732"/>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Corporate</a:t>
          </a:r>
          <a:endParaRPr lang="en-US" sz="3200" kern="1200" dirty="0"/>
        </a:p>
      </dsp:txBody>
      <dsp:txXfrm>
        <a:off x="2434744" y="1977544"/>
        <a:ext cx="2212888" cy="13277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87BEF0-A6D1-4AD0-ABB6-233EF25966EB}">
      <dsp:nvSpPr>
        <dsp:cNvPr id="0" name=""/>
        <dsp:cNvSpPr/>
      </dsp:nvSpPr>
      <dsp:spPr>
        <a:xfrm>
          <a:off x="2428" y="37386"/>
          <a:ext cx="2368153" cy="604800"/>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Public</a:t>
          </a:r>
          <a:endParaRPr lang="en-US" sz="2100" kern="1200" dirty="0"/>
        </a:p>
      </dsp:txBody>
      <dsp:txXfrm>
        <a:off x="2428" y="37386"/>
        <a:ext cx="2368153" cy="604800"/>
      </dsp:txXfrm>
    </dsp:sp>
    <dsp:sp modelId="{3A170BB7-493D-4667-89B0-6C78A710CE39}">
      <dsp:nvSpPr>
        <dsp:cNvPr id="0" name=""/>
        <dsp:cNvSpPr/>
      </dsp:nvSpPr>
      <dsp:spPr>
        <a:xfrm>
          <a:off x="2428" y="642186"/>
          <a:ext cx="2368153" cy="3437083"/>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Shared/Communal Space</a:t>
          </a:r>
          <a:endParaRPr lang="en-US" sz="2100" kern="1200" dirty="0"/>
        </a:p>
        <a:p>
          <a:pPr marL="228600" lvl="1" indent="-228600" algn="l" defTabSz="933450">
            <a:lnSpc>
              <a:spcPct val="90000"/>
            </a:lnSpc>
            <a:spcBef>
              <a:spcPct val="0"/>
            </a:spcBef>
            <a:spcAft>
              <a:spcPct val="15000"/>
            </a:spcAft>
            <a:buChar char="••"/>
          </a:pPr>
          <a:r>
            <a:rPr lang="en-US" sz="2100" kern="1200" dirty="0" smtClean="0"/>
            <a:t>Limited Privacy</a:t>
          </a:r>
        </a:p>
        <a:p>
          <a:pPr marL="228600" lvl="1" indent="-228600" algn="l" defTabSz="933450">
            <a:lnSpc>
              <a:spcPct val="90000"/>
            </a:lnSpc>
            <a:spcBef>
              <a:spcPct val="0"/>
            </a:spcBef>
            <a:spcAft>
              <a:spcPct val="15000"/>
            </a:spcAft>
            <a:buChar char="••"/>
          </a:pPr>
          <a:r>
            <a:rPr lang="en-US" sz="2100" kern="1200" dirty="0" smtClean="0"/>
            <a:t>Everyone Welcome/Permitted</a:t>
          </a:r>
        </a:p>
        <a:p>
          <a:pPr marL="228600" lvl="1" indent="-228600" algn="l" defTabSz="933450">
            <a:lnSpc>
              <a:spcPct val="90000"/>
            </a:lnSpc>
            <a:spcBef>
              <a:spcPct val="0"/>
            </a:spcBef>
            <a:spcAft>
              <a:spcPct val="15000"/>
            </a:spcAft>
            <a:buChar char="••"/>
          </a:pPr>
          <a:r>
            <a:rPr lang="en-US" sz="2100" kern="1200" dirty="0" smtClean="0"/>
            <a:t>Rules and Regulations</a:t>
          </a:r>
        </a:p>
      </dsp:txBody>
      <dsp:txXfrm>
        <a:off x="2428" y="642186"/>
        <a:ext cx="2368153" cy="3437083"/>
      </dsp:txXfrm>
    </dsp:sp>
    <dsp:sp modelId="{5FBFD76B-B52F-4F1F-808A-36F19074FA5B}">
      <dsp:nvSpPr>
        <dsp:cNvPr id="0" name=""/>
        <dsp:cNvSpPr/>
      </dsp:nvSpPr>
      <dsp:spPr>
        <a:xfrm>
          <a:off x="2702123" y="37386"/>
          <a:ext cx="2368153" cy="604800"/>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Private</a:t>
          </a:r>
          <a:endParaRPr lang="en-US" sz="2100" kern="1200" dirty="0"/>
        </a:p>
      </dsp:txBody>
      <dsp:txXfrm>
        <a:off x="2702123" y="37386"/>
        <a:ext cx="2368153" cy="604800"/>
      </dsp:txXfrm>
    </dsp:sp>
    <dsp:sp modelId="{26455CC6-C1C7-4765-BD19-8F6477969DEA}">
      <dsp:nvSpPr>
        <dsp:cNvPr id="0" name=""/>
        <dsp:cNvSpPr/>
      </dsp:nvSpPr>
      <dsp:spPr>
        <a:xfrm>
          <a:off x="2702123" y="642186"/>
          <a:ext cx="2368153" cy="3437083"/>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Individual Space</a:t>
          </a:r>
          <a:endParaRPr lang="en-US" sz="2100" kern="1200" dirty="0"/>
        </a:p>
        <a:p>
          <a:pPr marL="228600" lvl="1" indent="-228600" algn="l" defTabSz="933450">
            <a:lnSpc>
              <a:spcPct val="90000"/>
            </a:lnSpc>
            <a:spcBef>
              <a:spcPct val="0"/>
            </a:spcBef>
            <a:spcAft>
              <a:spcPct val="15000"/>
            </a:spcAft>
            <a:buChar char="••"/>
          </a:pPr>
          <a:r>
            <a:rPr lang="en-US" sz="2100" kern="1200" dirty="0" smtClean="0"/>
            <a:t>Maximum Privacy</a:t>
          </a:r>
        </a:p>
        <a:p>
          <a:pPr marL="228600" lvl="1" indent="-228600" algn="l" defTabSz="933450">
            <a:lnSpc>
              <a:spcPct val="90000"/>
            </a:lnSpc>
            <a:spcBef>
              <a:spcPct val="0"/>
            </a:spcBef>
            <a:spcAft>
              <a:spcPct val="15000"/>
            </a:spcAft>
            <a:buChar char="••"/>
          </a:pPr>
          <a:r>
            <a:rPr lang="en-US" sz="2100" kern="1200" dirty="0" smtClean="0"/>
            <a:t>Ultimate Freedom</a:t>
          </a:r>
        </a:p>
        <a:p>
          <a:pPr marL="228600" lvl="1" indent="-228600" algn="l" defTabSz="933450">
            <a:lnSpc>
              <a:spcPct val="90000"/>
            </a:lnSpc>
            <a:spcBef>
              <a:spcPct val="0"/>
            </a:spcBef>
            <a:spcAft>
              <a:spcPct val="15000"/>
            </a:spcAft>
            <a:buChar char="••"/>
          </a:pPr>
          <a:r>
            <a:rPr lang="en-US" sz="2100" kern="1200" dirty="0" smtClean="0"/>
            <a:t>Minimal Government Regulation</a:t>
          </a:r>
        </a:p>
        <a:p>
          <a:pPr marL="228600" lvl="1" indent="-228600" algn="l" defTabSz="933450">
            <a:lnSpc>
              <a:spcPct val="90000"/>
            </a:lnSpc>
            <a:spcBef>
              <a:spcPct val="0"/>
            </a:spcBef>
            <a:spcAft>
              <a:spcPct val="15000"/>
            </a:spcAft>
            <a:buChar char="••"/>
          </a:pPr>
          <a:r>
            <a:rPr lang="en-US" sz="2100" kern="1200" dirty="0" smtClean="0"/>
            <a:t>Minimal Surveillance</a:t>
          </a:r>
        </a:p>
      </dsp:txBody>
      <dsp:txXfrm>
        <a:off x="2702123" y="642186"/>
        <a:ext cx="2368153" cy="3437083"/>
      </dsp:txXfrm>
    </dsp:sp>
    <dsp:sp modelId="{6F88824E-F035-4A31-A75C-92D87C76856D}">
      <dsp:nvSpPr>
        <dsp:cNvPr id="0" name=""/>
        <dsp:cNvSpPr/>
      </dsp:nvSpPr>
      <dsp:spPr>
        <a:xfrm>
          <a:off x="5401818" y="37386"/>
          <a:ext cx="2368153" cy="604800"/>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Corporate</a:t>
          </a:r>
          <a:endParaRPr lang="en-US" sz="2100" kern="1200" dirty="0"/>
        </a:p>
      </dsp:txBody>
      <dsp:txXfrm>
        <a:off x="5401818" y="37386"/>
        <a:ext cx="2368153" cy="604800"/>
      </dsp:txXfrm>
    </dsp:sp>
    <dsp:sp modelId="{06BDD61C-5989-4CE7-BB58-D79B9557890A}">
      <dsp:nvSpPr>
        <dsp:cNvPr id="0" name=""/>
        <dsp:cNvSpPr/>
      </dsp:nvSpPr>
      <dsp:spPr>
        <a:xfrm>
          <a:off x="5401818" y="642186"/>
          <a:ext cx="2368153" cy="3437083"/>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rPr>
            <a:t>Not your space</a:t>
          </a:r>
          <a:endParaRPr lang="en-US" sz="2100" kern="1200" dirty="0">
            <a:solidFill>
              <a:schemeClr val="bg1"/>
            </a:solidFill>
          </a:endParaRPr>
        </a:p>
        <a:p>
          <a:pPr marL="228600" lvl="1" indent="-228600" algn="l" defTabSz="933450">
            <a:lnSpc>
              <a:spcPct val="90000"/>
            </a:lnSpc>
            <a:spcBef>
              <a:spcPct val="0"/>
            </a:spcBef>
            <a:spcAft>
              <a:spcPct val="15000"/>
            </a:spcAft>
            <a:buChar char="••"/>
          </a:pPr>
          <a:r>
            <a:rPr lang="en-US" sz="2100" kern="1200" dirty="0" smtClean="0">
              <a:solidFill>
                <a:schemeClr val="bg1"/>
              </a:solidFill>
            </a:rPr>
            <a:t>No public space</a:t>
          </a:r>
        </a:p>
        <a:p>
          <a:pPr marL="228600" lvl="1" indent="-228600" algn="l" defTabSz="933450">
            <a:lnSpc>
              <a:spcPct val="90000"/>
            </a:lnSpc>
            <a:spcBef>
              <a:spcPct val="0"/>
            </a:spcBef>
            <a:spcAft>
              <a:spcPct val="15000"/>
            </a:spcAft>
            <a:buChar char="••"/>
          </a:pPr>
          <a:r>
            <a:rPr lang="en-US" sz="2100" kern="1200" dirty="0" smtClean="0">
              <a:solidFill>
                <a:schemeClr val="bg1"/>
              </a:solidFill>
            </a:rPr>
            <a:t>Definitively not private space</a:t>
          </a:r>
        </a:p>
        <a:p>
          <a:pPr marL="228600" lvl="1" indent="-228600" algn="l" defTabSz="933450">
            <a:lnSpc>
              <a:spcPct val="90000"/>
            </a:lnSpc>
            <a:spcBef>
              <a:spcPct val="0"/>
            </a:spcBef>
            <a:spcAft>
              <a:spcPct val="15000"/>
            </a:spcAft>
            <a:buChar char="••"/>
          </a:pPr>
          <a:r>
            <a:rPr lang="en-US" sz="2100" kern="1200" dirty="0" smtClean="0">
              <a:solidFill>
                <a:schemeClr val="bg1"/>
              </a:solidFill>
            </a:rPr>
            <a:t>No freedom</a:t>
          </a:r>
        </a:p>
        <a:p>
          <a:pPr marL="228600" lvl="1" indent="-228600" algn="l" defTabSz="933450">
            <a:lnSpc>
              <a:spcPct val="90000"/>
            </a:lnSpc>
            <a:spcBef>
              <a:spcPct val="0"/>
            </a:spcBef>
            <a:spcAft>
              <a:spcPct val="15000"/>
            </a:spcAft>
            <a:buChar char="••"/>
          </a:pPr>
          <a:r>
            <a:rPr lang="en-US" sz="2100" kern="1200" dirty="0" smtClean="0">
              <a:solidFill>
                <a:schemeClr val="bg1"/>
              </a:solidFill>
            </a:rPr>
            <a:t>It is neither private nor public space</a:t>
          </a:r>
        </a:p>
      </dsp:txBody>
      <dsp:txXfrm>
        <a:off x="5401818" y="642186"/>
        <a:ext cx="2368153" cy="3437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E86E3-3E92-9740-8C65-E7119AC15B74}" type="datetimeFigureOut">
              <a:rPr lang="en-US" smtClean="0"/>
              <a:pPr/>
              <a:t>9/7/12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9A4656-EFBC-6945-BF27-9E866C50487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9DEDB-6AF1-104F-9EFA-71CA7AB2A90E}" type="datetimeFigureOut">
              <a:rPr lang="en-US" smtClean="0"/>
              <a:pPr/>
              <a:t>9/7/12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22BC3-7938-6D48-B963-C03205A0000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18B99F-14ED-4575-9A6A-003CA7C97C3A}"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C0521-02D1-4773-A789-60FEE5454CE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3F0A5B-30BB-4EB3-8FE3-0AE2ADB7E6A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C0521-02D1-4773-A789-60FEE5454CE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22154C4-EA29-2144-96D4-5BE4F62D1E8A}" type="datetime1">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E70AC-FE4F-CE4E-B44D-7CC41F7399AF}"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B8912-80AC-234A-B842-ACD611090A7A}" type="datetime1">
              <a:rPr lang="en-US" smtClean="0"/>
              <a:pPr/>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E70AC-FE4F-CE4E-B44D-7CC41F7399AF}"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7883B25-58A3-1045-988F-6557988FF08F}" type="datetime1">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E70AC-FE4F-CE4E-B44D-7CC41F7399AF}"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FC751D2D-0D9B-C541-88E9-39A264EC8A44}" type="datetime1">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E70AC-FE4F-CE4E-B44D-7CC41F7399AF}"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A5279DB-025C-E440-9AC8-37161BFCCB50}" type="datetime1">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E70AC-FE4F-CE4E-B44D-7CC41F7399AF}"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04382A5-6B30-8A44-8C68-B4AC094BA1AE}" type="datetime1">
              <a:rPr lang="en-US" smtClean="0"/>
              <a:pPr/>
              <a:t>9/7/12</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86680-67E9-BA42-AD5E-DF086038DCCA}" type="datetime1">
              <a:rPr lang="en-US" smtClean="0"/>
              <a:pPr/>
              <a:t>9/7/12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E70AC-FE4F-CE4E-B44D-7CC41F7399AF}"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3828256-6DF4-6B43-BF54-D40A08AECF0D}" type="datetime1">
              <a:rPr lang="en-US" smtClean="0"/>
              <a:pPr/>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E70AC-FE4F-CE4E-B44D-7CC41F7399AF}"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617C540-CF05-B940-A756-2FEEE550C8F2}" type="datetime1">
              <a:rPr lang="en-US" smtClean="0"/>
              <a:pPr/>
              <a:t>9/7/12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E70AC-FE4F-CE4E-B44D-7CC41F7399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348DBC-EEC8-F44B-BDB2-391B6FBB96C2}" type="datetime1">
              <a:rPr lang="en-US" smtClean="0"/>
              <a:pPr/>
              <a:t>9/7/12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E70AC-FE4F-CE4E-B44D-7CC41F7399AF}"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190A9-5507-974B-9BD9-1955337ED55F}" type="datetime1">
              <a:rPr lang="en-US" smtClean="0"/>
              <a:pPr/>
              <a:t>9/7/12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E70AC-FE4F-CE4E-B44D-7CC41F7399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59A8E-F751-BA4F-9833-3DD081785A6A}" type="datetime1">
              <a:rPr lang="en-US" smtClean="0"/>
              <a:pPr/>
              <a:t>9/7/12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E70AC-FE4F-CE4E-B44D-7CC41F7399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E2931-2093-2840-909C-38F2C3A65BAA}" type="datetime1">
              <a:rPr lang="en-US" smtClean="0"/>
              <a:pPr/>
              <a:t>9/7/12</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08E70AC-FE4F-CE4E-B44D-7CC41F7399A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mZ_fvnN9P2Q" TargetMode="External"/><Relationship Id="rId3"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21218" y="4100304"/>
            <a:ext cx="7951605" cy="1323439"/>
          </a:xfrm>
          <a:prstGeom prst="rect">
            <a:avLst/>
          </a:prstGeom>
        </p:spPr>
        <p:txBody>
          <a:bodyPr wrap="square">
            <a:spAutoFit/>
          </a:bodyPr>
          <a:lstStyle/>
          <a:p>
            <a:pPr algn="ctr" eaLnBrk="1" hangingPunct="1"/>
            <a:r>
              <a:rPr lang="en-US" sz="2000" b="1" dirty="0" smtClean="0">
                <a:solidFill>
                  <a:schemeClr val="accent1"/>
                </a:solidFill>
              </a:rPr>
              <a:t>Professor john a. </a:t>
            </a:r>
            <a:r>
              <a:rPr lang="en-US" sz="2000" b="1" dirty="0" err="1" smtClean="0">
                <a:solidFill>
                  <a:schemeClr val="accent1"/>
                </a:solidFill>
              </a:rPr>
              <a:t>powell</a:t>
            </a:r>
            <a:r>
              <a:rPr lang="en-US" sz="2000" b="1" dirty="0" smtClean="0">
                <a:solidFill>
                  <a:schemeClr val="accent1"/>
                </a:solidFill>
              </a:rPr>
              <a:t> </a:t>
            </a:r>
          </a:p>
          <a:p>
            <a:pPr algn="ctr" eaLnBrk="1" hangingPunct="1"/>
            <a:r>
              <a:rPr lang="en-US" sz="2000" b="1" dirty="0" smtClean="0">
                <a:solidFill>
                  <a:schemeClr val="accent1"/>
                </a:solidFill>
              </a:rPr>
              <a:t>Haas Diversity Research Center, Executive Director</a:t>
            </a:r>
          </a:p>
          <a:p>
            <a:pPr algn="ctr" eaLnBrk="1" hangingPunct="1"/>
            <a:r>
              <a:rPr lang="en-US" sz="2000" b="1" dirty="0" smtClean="0">
                <a:solidFill>
                  <a:schemeClr val="accent1"/>
                </a:solidFill>
              </a:rPr>
              <a:t>and The Robert D. Haas Chancellor’s Chair in Equity and Inclusion</a:t>
            </a:r>
          </a:p>
          <a:p>
            <a:pPr algn="ctr" eaLnBrk="1" hangingPunct="1"/>
            <a:r>
              <a:rPr lang="en-US" sz="2000" b="1" dirty="0" smtClean="0">
                <a:solidFill>
                  <a:schemeClr val="accent1"/>
                </a:solidFill>
              </a:rPr>
              <a:t>University of California, Berkeley</a:t>
            </a:r>
          </a:p>
        </p:txBody>
      </p:sp>
      <p:sp>
        <p:nvSpPr>
          <p:cNvPr id="5" name="TextBox 4"/>
          <p:cNvSpPr txBox="1"/>
          <p:nvPr/>
        </p:nvSpPr>
        <p:spPr>
          <a:xfrm>
            <a:off x="0" y="1896763"/>
            <a:ext cx="9144000" cy="2123658"/>
          </a:xfrm>
          <a:prstGeom prst="rect">
            <a:avLst/>
          </a:prstGeom>
          <a:noFill/>
        </p:spPr>
        <p:txBody>
          <a:bodyPr wrap="square" rtlCol="0">
            <a:spAutoFit/>
          </a:bodyPr>
          <a:lstStyle/>
          <a:p>
            <a:pPr algn="ctr"/>
            <a:r>
              <a:rPr lang="en-US" sz="4400" b="1" dirty="0" smtClean="0"/>
              <a:t>Corporate Misalignment &amp;</a:t>
            </a:r>
          </a:p>
          <a:p>
            <a:pPr algn="ctr"/>
            <a:r>
              <a:rPr lang="en-US" sz="4400" b="1" dirty="0" smtClean="0"/>
              <a:t>the Circle of Human Concern </a:t>
            </a:r>
          </a:p>
          <a:p>
            <a:pPr algn="ctr"/>
            <a:endParaRPr lang="en-US"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195376" y="1"/>
            <a:ext cx="8567624" cy="1416370"/>
          </a:xfrm>
        </p:spPr>
        <p:txBody>
          <a:bodyPr>
            <a:normAutofit fontScale="90000"/>
          </a:bodyPr>
          <a:lstStyle/>
          <a:p>
            <a:pPr algn="ctr"/>
            <a:r>
              <a:rPr lang="en-US" dirty="0" smtClean="0"/>
              <a:t>Characteristics of </a:t>
            </a:r>
            <a:br>
              <a:rPr lang="en-US" dirty="0" smtClean="0"/>
            </a:br>
            <a:r>
              <a:rPr lang="en-US" dirty="0" smtClean="0"/>
              <a:t>different spaces</a:t>
            </a:r>
            <a:endParaRPr lang="en-US" dirty="0"/>
          </a:p>
        </p:txBody>
      </p:sp>
      <p:graphicFrame>
        <p:nvGraphicFramePr>
          <p:cNvPr id="8" name="Diagram 7"/>
          <p:cNvGraphicFramePr/>
          <p:nvPr/>
        </p:nvGraphicFramePr>
        <p:xfrm>
          <a:off x="762000" y="1888494"/>
          <a:ext cx="7772400" cy="411665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 name="Oval Callout 8"/>
          <p:cNvSpPr/>
          <p:nvPr/>
        </p:nvSpPr>
        <p:spPr>
          <a:xfrm>
            <a:off x="6781800" y="669294"/>
            <a:ext cx="1981200" cy="1219200"/>
          </a:xfrm>
          <a:prstGeom prst="wedgeEllipseCallout">
            <a:avLst>
              <a:gd name="adj1" fmla="val -34200"/>
              <a:gd name="adj2" fmla="val 6292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the least ideal combination</a:t>
            </a:r>
            <a:endParaRPr lang="en-US" dirty="0"/>
          </a:p>
        </p:txBody>
      </p:sp>
      <p:sp>
        <p:nvSpPr>
          <p:cNvPr id="6" name="Slide Number Placeholder 5"/>
          <p:cNvSpPr>
            <a:spLocks noGrp="1"/>
          </p:cNvSpPr>
          <p:nvPr>
            <p:ph type="sldNum" sz="quarter" idx="12"/>
          </p:nvPr>
        </p:nvSpPr>
        <p:spPr/>
        <p:txBody>
          <a:bodyPr/>
          <a:lstStyle/>
          <a:p>
            <a:fld id="{408E70AC-FE4F-CE4E-B44D-7CC41F7399A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8E70AC-FE4F-CE4E-B44D-7CC41F7399AF}" type="slidenum">
              <a:rPr lang="en-US" smtClean="0"/>
              <a:pPr/>
              <a:t>11</a:t>
            </a:fld>
            <a:endParaRPr lang="en-US"/>
          </a:p>
        </p:txBody>
      </p:sp>
      <p:sp>
        <p:nvSpPr>
          <p:cNvPr id="4" name="TextBox 3"/>
          <p:cNvSpPr txBox="1"/>
          <p:nvPr/>
        </p:nvSpPr>
        <p:spPr>
          <a:xfrm>
            <a:off x="0" y="1847078"/>
            <a:ext cx="9144000" cy="923330"/>
          </a:xfrm>
          <a:prstGeom prst="rect">
            <a:avLst/>
          </a:prstGeom>
          <a:noFill/>
        </p:spPr>
        <p:txBody>
          <a:bodyPr wrap="square" rtlCol="0">
            <a:spAutoFit/>
          </a:bodyPr>
          <a:lstStyle/>
          <a:p>
            <a:pPr algn="ctr"/>
            <a:r>
              <a:rPr lang="en-US" sz="5400" b="1" dirty="0" smtClean="0">
                <a:solidFill>
                  <a:schemeClr val="accent1"/>
                </a:solidFill>
              </a:rPr>
              <a:t>Corporate Prerogative</a:t>
            </a:r>
            <a:endParaRPr lang="en-US" sz="5400" b="1"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Expansion of Corporate Domain</a:t>
            </a:r>
            <a:endParaRPr lang="en-US" dirty="0"/>
          </a:p>
        </p:txBody>
      </p:sp>
      <p:sp>
        <p:nvSpPr>
          <p:cNvPr id="3" name="Content Placeholder 2"/>
          <p:cNvSpPr>
            <a:spLocks noGrp="1"/>
          </p:cNvSpPr>
          <p:nvPr>
            <p:ph idx="1"/>
          </p:nvPr>
        </p:nvSpPr>
        <p:spPr>
          <a:xfrm>
            <a:off x="457200" y="1807093"/>
            <a:ext cx="8229600" cy="1410264"/>
          </a:xfrm>
        </p:spPr>
        <p:txBody>
          <a:bodyPr>
            <a:normAutofit/>
          </a:bodyPr>
          <a:lstStyle/>
          <a:p>
            <a:r>
              <a:rPr lang="en-US" sz="3200" dirty="0" smtClean="0"/>
              <a:t>When and how did the expansion of the corporate domain occur? </a:t>
            </a:r>
            <a:endParaRPr lang="en-US" sz="3200" dirty="0"/>
          </a:p>
        </p:txBody>
      </p:sp>
      <p:pic>
        <p:nvPicPr>
          <p:cNvPr id="5" name="Picture 4"/>
          <p:cNvPicPr>
            <a:picLocks noChangeAspect="1"/>
          </p:cNvPicPr>
          <p:nvPr/>
        </p:nvPicPr>
        <p:blipFill>
          <a:blip r:embed="rId2"/>
          <a:stretch>
            <a:fillRect/>
          </a:stretch>
        </p:blipFill>
        <p:spPr>
          <a:xfrm>
            <a:off x="2018884" y="2995542"/>
            <a:ext cx="5340276" cy="3703707"/>
          </a:xfrm>
          <a:prstGeom prst="rect">
            <a:avLst/>
          </a:prstGeom>
        </p:spPr>
      </p:pic>
      <p:sp>
        <p:nvSpPr>
          <p:cNvPr id="6" name="Slide Number Placeholder 5"/>
          <p:cNvSpPr>
            <a:spLocks noGrp="1"/>
          </p:cNvSpPr>
          <p:nvPr>
            <p:ph type="sldNum" sz="quarter" idx="12"/>
          </p:nvPr>
        </p:nvSpPr>
        <p:spPr/>
        <p:txBody>
          <a:bodyPr/>
          <a:lstStyle/>
          <a:p>
            <a:fld id="{408E70AC-FE4F-CE4E-B44D-7CC41F7399A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Expansion of Corporate Domain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This was the Gilded Age.   </a:t>
            </a:r>
          </a:p>
          <a:p>
            <a:pPr lvl="1"/>
            <a:r>
              <a:rPr lang="en-US" i="1" dirty="0" err="1" smtClean="0"/>
              <a:t>Lochner</a:t>
            </a:r>
            <a:r>
              <a:rPr lang="en-US" i="1" dirty="0" smtClean="0"/>
              <a:t> </a:t>
            </a:r>
            <a:r>
              <a:rPr lang="en-US" dirty="0" smtClean="0"/>
              <a:t>decision -- The Courts repeatedly overturned state and federal labor and minimum wage laws, and economic regulations. </a:t>
            </a:r>
          </a:p>
          <a:p>
            <a:pPr lvl="1"/>
            <a:r>
              <a:rPr lang="en-US" dirty="0" smtClean="0"/>
              <a:t>Court said that legislatures couldn’t regulate the economy – reminiscent of Tea Party today.</a:t>
            </a:r>
          </a:p>
          <a:p>
            <a:pPr lvl="1"/>
            <a:r>
              <a:rPr lang="en-US" i="1" dirty="0" err="1" smtClean="0"/>
              <a:t>Lochner</a:t>
            </a:r>
            <a:r>
              <a:rPr lang="en-US" i="1" dirty="0" smtClean="0"/>
              <a:t> </a:t>
            </a:r>
            <a:r>
              <a:rPr lang="en-US" dirty="0" smtClean="0"/>
              <a:t>era was also Jim Crow era – state discretion to discriminate.</a:t>
            </a:r>
            <a:endParaRPr lang="en-US" i="1" dirty="0" smtClean="0"/>
          </a:p>
          <a:p>
            <a:r>
              <a:rPr lang="en-US" dirty="0" smtClean="0"/>
              <a:t>Populist and Progressive fought Corporate power and lost.</a:t>
            </a:r>
          </a:p>
          <a:p>
            <a:pPr lvl="1"/>
            <a:r>
              <a:rPr lang="en-US" dirty="0" smtClean="0"/>
              <a:t>Strategy was not racially inclusive</a:t>
            </a:r>
          </a:p>
          <a:p>
            <a:endParaRPr lang="en-US" dirty="0" smtClean="0"/>
          </a:p>
          <a:p>
            <a:pPr lvl="1"/>
            <a:endParaRPr lang="en-US" dirty="0" smtClean="0"/>
          </a:p>
          <a:p>
            <a:endParaRPr lang="en-US" dirty="0"/>
          </a:p>
        </p:txBody>
      </p:sp>
      <p:sp>
        <p:nvSpPr>
          <p:cNvPr id="6" name="Slide Number Placeholder 5"/>
          <p:cNvSpPr>
            <a:spLocks noGrp="1"/>
          </p:cNvSpPr>
          <p:nvPr>
            <p:ph type="sldNum" sz="quarter" idx="12"/>
          </p:nvPr>
        </p:nvSpPr>
        <p:spPr/>
        <p:txBody>
          <a:bodyPr/>
          <a:lstStyle/>
          <a:p>
            <a:fld id="{408E70AC-FE4F-CE4E-B44D-7CC41F7399AF}"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Expansion of Corporate Domain</a:t>
            </a:r>
            <a:endParaRPr lang="en-US" dirty="0"/>
          </a:p>
        </p:txBody>
      </p:sp>
      <p:sp>
        <p:nvSpPr>
          <p:cNvPr id="3" name="Content Placeholder 2"/>
          <p:cNvSpPr>
            <a:spLocks noGrp="1"/>
          </p:cNvSpPr>
          <p:nvPr>
            <p:ph idx="1"/>
          </p:nvPr>
        </p:nvSpPr>
        <p:spPr>
          <a:xfrm>
            <a:off x="457200" y="1709412"/>
            <a:ext cx="8229600" cy="3962400"/>
          </a:xfrm>
        </p:spPr>
        <p:txBody>
          <a:bodyPr>
            <a:noAutofit/>
          </a:bodyPr>
          <a:lstStyle/>
          <a:p>
            <a:r>
              <a:rPr lang="en-US" sz="3200" dirty="0" smtClean="0"/>
              <a:t>The purpose of the 14</a:t>
            </a:r>
            <a:r>
              <a:rPr lang="en-US" sz="3200" baseline="30000" dirty="0" smtClean="0"/>
              <a:t>th</a:t>
            </a:r>
            <a:r>
              <a:rPr lang="en-US" sz="3200" dirty="0" smtClean="0"/>
              <a:t> Amendment, known as equal protection, was really focused on citizenship</a:t>
            </a:r>
          </a:p>
          <a:p>
            <a:r>
              <a:rPr lang="en-US" sz="3200" dirty="0" smtClean="0"/>
              <a:t>Justice Miller, “We doubt very much whether any action of a State not directed by way of discrimination against the Negroes as a class, or on account of their race, will ever be held to come within the purview of this provision.” </a:t>
            </a:r>
            <a:endParaRPr lang="en-US" sz="3200" dirty="0"/>
          </a:p>
        </p:txBody>
      </p:sp>
      <p:sp>
        <p:nvSpPr>
          <p:cNvPr id="5" name="Slide Number Placeholder 4"/>
          <p:cNvSpPr>
            <a:spLocks noGrp="1"/>
          </p:cNvSpPr>
          <p:nvPr>
            <p:ph type="sldNum" sz="quarter" idx="12"/>
          </p:nvPr>
        </p:nvSpPr>
        <p:spPr/>
        <p:txBody>
          <a:bodyPr/>
          <a:lstStyle/>
          <a:p>
            <a:fld id="{408E70AC-FE4F-CE4E-B44D-7CC41F7399A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3138" name="Rectangle 2"/>
          <p:cNvSpPr>
            <a:spLocks noGrp="1" noRot="1" noChangeArrowheads="1"/>
          </p:cNvSpPr>
          <p:nvPr>
            <p:ph type="title"/>
          </p:nvPr>
        </p:nvSpPr>
        <p:spPr/>
        <p:txBody>
          <a:bodyPr/>
          <a:lstStyle/>
          <a:p>
            <a:r>
              <a:rPr lang="en-US" dirty="0"/>
              <a:t>Corporate Personhood</a:t>
            </a:r>
          </a:p>
        </p:txBody>
      </p:sp>
      <p:sp>
        <p:nvSpPr>
          <p:cNvPr id="603139" name="Rectangle 3"/>
          <p:cNvSpPr>
            <a:spLocks noGrp="1" noRot="1" noChangeArrowheads="1"/>
          </p:cNvSpPr>
          <p:nvPr>
            <p:ph type="body" idx="1"/>
          </p:nvPr>
        </p:nvSpPr>
        <p:spPr>
          <a:xfrm>
            <a:off x="457200" y="1660572"/>
            <a:ext cx="8229600" cy="4477033"/>
          </a:xfrm>
        </p:spPr>
        <p:txBody>
          <a:bodyPr>
            <a:noAutofit/>
          </a:bodyPr>
          <a:lstStyle/>
          <a:p>
            <a:pPr>
              <a:lnSpc>
                <a:spcPct val="80000"/>
              </a:lnSpc>
            </a:pPr>
            <a:endParaRPr lang="en-US" sz="3000" dirty="0" smtClean="0"/>
          </a:p>
          <a:p>
            <a:pPr>
              <a:lnSpc>
                <a:spcPct val="80000"/>
              </a:lnSpc>
            </a:pPr>
            <a:r>
              <a:rPr lang="en-US" sz="3000" dirty="0" smtClean="0"/>
              <a:t>Until </a:t>
            </a:r>
            <a:r>
              <a:rPr lang="en-US" sz="3000" dirty="0"/>
              <a:t>1886,</a:t>
            </a:r>
            <a:r>
              <a:rPr lang="en-US" sz="3000" dirty="0" smtClean="0"/>
              <a:t> corporations </a:t>
            </a:r>
            <a:r>
              <a:rPr lang="en-US" sz="3000" dirty="0"/>
              <a:t>were not considered persons.   </a:t>
            </a:r>
            <a:r>
              <a:rPr lang="en-US" sz="3000" dirty="0" smtClean="0"/>
              <a:t>They </a:t>
            </a:r>
            <a:r>
              <a:rPr lang="en-US" sz="3000" dirty="0"/>
              <a:t>were considered artificial creations of their owners and state legislatures</a:t>
            </a:r>
            <a:r>
              <a:rPr lang="en-US" sz="3000" dirty="0" smtClean="0"/>
              <a:t>.</a:t>
            </a:r>
          </a:p>
          <a:p>
            <a:pPr>
              <a:lnSpc>
                <a:spcPct val="80000"/>
              </a:lnSpc>
            </a:pPr>
            <a:r>
              <a:rPr lang="en-US" sz="3000" dirty="0" smtClean="0"/>
              <a:t>Corporate </a:t>
            </a:r>
            <a:r>
              <a:rPr lang="en-US" sz="3000" dirty="0"/>
              <a:t>attorneys used the 14A to argue that States, which had chartered them, were restrained from exercising powers over them. </a:t>
            </a:r>
            <a:r>
              <a:rPr lang="en-US" sz="3000" dirty="0" smtClean="0"/>
              <a:t> </a:t>
            </a:r>
          </a:p>
          <a:p>
            <a:pPr lvl="1">
              <a:lnSpc>
                <a:spcPct val="80000"/>
              </a:lnSpc>
            </a:pPr>
            <a:r>
              <a:rPr lang="en-US" sz="3000" dirty="0"/>
              <a:t>This began </a:t>
            </a:r>
            <a:r>
              <a:rPr lang="en-US" sz="3000" dirty="0" smtClean="0"/>
              <a:t>in the </a:t>
            </a:r>
            <a:r>
              <a:rPr lang="en-US" sz="3000" dirty="0"/>
              <a:t>1870s and culminated in </a:t>
            </a:r>
            <a:r>
              <a:rPr lang="en-US" sz="3000" i="1" dirty="0"/>
              <a:t>Santa </a:t>
            </a:r>
            <a:r>
              <a:rPr lang="en-US" sz="3000" i="1" dirty="0" smtClean="0"/>
              <a:t>Clara (1886)</a:t>
            </a:r>
            <a:r>
              <a:rPr lang="en-US" sz="3000" dirty="0" smtClean="0"/>
              <a:t>.</a:t>
            </a:r>
            <a:endParaRPr lang="en-US" sz="3000" dirty="0"/>
          </a:p>
        </p:txBody>
      </p:sp>
      <p:sp>
        <p:nvSpPr>
          <p:cNvPr id="5" name="Slide Number Placeholder 4"/>
          <p:cNvSpPr>
            <a:spLocks noGrp="1"/>
          </p:cNvSpPr>
          <p:nvPr>
            <p:ph type="sldNum" sz="quarter" idx="12"/>
          </p:nvPr>
        </p:nvSpPr>
        <p:spPr/>
        <p:txBody>
          <a:bodyPr/>
          <a:lstStyle/>
          <a:p>
            <a:fld id="{408E70AC-FE4F-CE4E-B44D-7CC41F7399A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93132"/>
            <a:ext cx="8686800" cy="4294108"/>
          </a:xfrm>
        </p:spPr>
        <p:txBody>
          <a:bodyPr>
            <a:normAutofit/>
          </a:bodyPr>
          <a:lstStyle/>
          <a:p>
            <a:r>
              <a:rPr lang="en-US" sz="2800" dirty="0" smtClean="0"/>
              <a:t>Slavery is the legal fiction that a person is property.  Corporate personhood is the legal fiction that property is a person. </a:t>
            </a:r>
            <a:endParaRPr lang="en-US" sz="2800" dirty="0"/>
          </a:p>
        </p:txBody>
      </p:sp>
      <p:pic>
        <p:nvPicPr>
          <p:cNvPr id="6" name="Picture 5"/>
          <p:cNvPicPr>
            <a:picLocks noChangeAspect="1"/>
          </p:cNvPicPr>
          <p:nvPr/>
        </p:nvPicPr>
        <p:blipFill>
          <a:blip r:embed="rId2"/>
          <a:stretch>
            <a:fillRect/>
          </a:stretch>
        </p:blipFill>
        <p:spPr>
          <a:xfrm>
            <a:off x="1619099" y="3314737"/>
            <a:ext cx="5994400" cy="3041613"/>
          </a:xfrm>
          <a:prstGeom prst="rect">
            <a:avLst/>
          </a:prstGeom>
        </p:spPr>
      </p:pic>
      <p:sp>
        <p:nvSpPr>
          <p:cNvPr id="8" name="Title 1"/>
          <p:cNvSpPr>
            <a:spLocks noGrp="1"/>
          </p:cNvSpPr>
          <p:nvPr>
            <p:ph type="title"/>
          </p:nvPr>
        </p:nvSpPr>
        <p:spPr>
          <a:xfrm>
            <a:off x="457200" y="274638"/>
            <a:ext cx="8229600" cy="1143000"/>
          </a:xfrm>
        </p:spPr>
        <p:txBody>
          <a:bodyPr>
            <a:normAutofit/>
          </a:bodyPr>
          <a:lstStyle/>
          <a:p>
            <a:r>
              <a:rPr lang="en-US" dirty="0" smtClean="0"/>
              <a:t>Legal Fiction</a:t>
            </a:r>
            <a:endParaRPr lang="en-US" dirty="0"/>
          </a:p>
        </p:txBody>
      </p:sp>
      <p:sp>
        <p:nvSpPr>
          <p:cNvPr id="9" name="Slide Number Placeholder 8"/>
          <p:cNvSpPr>
            <a:spLocks noGrp="1"/>
          </p:cNvSpPr>
          <p:nvPr>
            <p:ph type="sldNum" sz="quarter" idx="12"/>
          </p:nvPr>
        </p:nvSpPr>
        <p:spPr/>
        <p:txBody>
          <a:bodyPr/>
          <a:lstStyle/>
          <a:p>
            <a:fld id="{408E70AC-FE4F-CE4E-B44D-7CC41F7399A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Corporations, Race &amp; </a:t>
            </a:r>
            <a:br>
              <a:rPr lang="en-US" dirty="0" smtClean="0"/>
            </a:br>
            <a:r>
              <a:rPr lang="en-US" dirty="0" smtClean="0"/>
              <a:t>14</a:t>
            </a:r>
            <a:r>
              <a:rPr lang="en-US" baseline="30000" dirty="0" smtClean="0"/>
              <a:t>th</a:t>
            </a:r>
            <a:r>
              <a:rPr lang="en-US" dirty="0" smtClean="0"/>
              <a:t> Amendment</a:t>
            </a:r>
            <a:endParaRPr lang="en-US" dirty="0"/>
          </a:p>
        </p:txBody>
      </p:sp>
      <p:sp>
        <p:nvSpPr>
          <p:cNvPr id="7" name="Content Placeholder 6"/>
          <p:cNvSpPr>
            <a:spLocks noGrp="1"/>
          </p:cNvSpPr>
          <p:nvPr>
            <p:ph sz="quarter" idx="1"/>
          </p:nvPr>
        </p:nvSpPr>
        <p:spPr/>
        <p:txBody>
          <a:bodyPr>
            <a:normAutofit fontScale="92500" lnSpcReduction="20000"/>
          </a:bodyPr>
          <a:lstStyle/>
          <a:p>
            <a:r>
              <a:rPr lang="en-US" sz="2800" dirty="0" smtClean="0"/>
              <a:t>Just as the Court extended standing rights to corporations, it denied those rights to blacks. </a:t>
            </a:r>
          </a:p>
          <a:p>
            <a:r>
              <a:rPr lang="en-US" sz="2800" dirty="0" smtClean="0"/>
              <a:t>Between 1890 and 1910, just 19 cases brought under the 14</a:t>
            </a:r>
            <a:r>
              <a:rPr lang="en-US" sz="2800" baseline="30000" dirty="0" smtClean="0"/>
              <a:t>th</a:t>
            </a:r>
            <a:r>
              <a:rPr lang="en-US" sz="2800" dirty="0" smtClean="0"/>
              <a:t> Amendment dealt with the rights of descendents of slaves, whereas 288 dealt with the rights of corporations. </a:t>
            </a:r>
          </a:p>
          <a:p>
            <a:r>
              <a:rPr lang="en-US" sz="2800" dirty="0" smtClean="0"/>
              <a:t>In 1937, Justice Black noted that less than ½ of 1% of the cases under the 14</a:t>
            </a:r>
            <a:r>
              <a:rPr lang="en-US" sz="2800" baseline="30000" dirty="0" smtClean="0"/>
              <a:t>th</a:t>
            </a:r>
            <a:r>
              <a:rPr lang="en-US" sz="2800" dirty="0" smtClean="0"/>
              <a:t> had anything to do with blacks and more than 50% was for the protection of Corporations.</a:t>
            </a:r>
          </a:p>
          <a:p>
            <a:endParaRPr lang="en-US" dirty="0"/>
          </a:p>
        </p:txBody>
      </p:sp>
      <p:sp>
        <p:nvSpPr>
          <p:cNvPr id="6" name="Slide Number Placeholder 5"/>
          <p:cNvSpPr>
            <a:spLocks noGrp="1"/>
          </p:cNvSpPr>
          <p:nvPr>
            <p:ph type="sldNum" sz="quarter" idx="12"/>
          </p:nvPr>
        </p:nvSpPr>
        <p:spPr/>
        <p:txBody>
          <a:bodyPr/>
          <a:lstStyle/>
          <a:p>
            <a:fld id="{408E70AC-FE4F-CE4E-B44D-7CC41F7399A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1248"/>
            <a:ext cx="8229600" cy="3962400"/>
          </a:xfrm>
        </p:spPr>
        <p:txBody>
          <a:bodyPr>
            <a:normAutofit lnSpcReduction="10000"/>
          </a:bodyPr>
          <a:lstStyle/>
          <a:p>
            <a:pPr lvl="0"/>
            <a:endParaRPr lang="en-US" dirty="0" smtClean="0"/>
          </a:p>
          <a:p>
            <a:pPr lvl="0"/>
            <a:r>
              <a:rPr lang="en-US" dirty="0" smtClean="0"/>
              <a:t>The doctrine </a:t>
            </a:r>
            <a:r>
              <a:rPr lang="en-US" dirty="0"/>
              <a:t>of Corporate Personhood originates </a:t>
            </a:r>
            <a:r>
              <a:rPr lang="en-US" dirty="0" smtClean="0"/>
              <a:t>from the same cloth as </a:t>
            </a:r>
            <a:r>
              <a:rPr lang="en-US" i="1" dirty="0" err="1" smtClean="0"/>
              <a:t>Plessy</a:t>
            </a:r>
            <a:r>
              <a:rPr lang="en-US" i="1" dirty="0" smtClean="0"/>
              <a:t> v. Ferguson’s </a:t>
            </a:r>
            <a:r>
              <a:rPr lang="en-US" dirty="0" smtClean="0"/>
              <a:t>doctrine of ‘Separate But Equal’: </a:t>
            </a:r>
          </a:p>
          <a:p>
            <a:pPr lvl="0">
              <a:buNone/>
            </a:pPr>
            <a:endParaRPr lang="en-US" dirty="0" smtClean="0"/>
          </a:p>
          <a:p>
            <a:pPr lvl="1"/>
            <a:r>
              <a:rPr lang="en-US" dirty="0" smtClean="0"/>
              <a:t>The </a:t>
            </a:r>
            <a:r>
              <a:rPr lang="en-US" dirty="0"/>
              <a:t>same </a:t>
            </a:r>
            <a:r>
              <a:rPr lang="en-US" dirty="0" smtClean="0"/>
              <a:t>textual provisions</a:t>
            </a:r>
          </a:p>
          <a:p>
            <a:pPr lvl="1"/>
            <a:r>
              <a:rPr lang="en-US" dirty="0" smtClean="0"/>
              <a:t>The same judicial actors </a:t>
            </a:r>
          </a:p>
          <a:p>
            <a:pPr lvl="1"/>
            <a:r>
              <a:rPr lang="en-US" dirty="0" smtClean="0"/>
              <a:t>The same judicial philosophy</a:t>
            </a:r>
          </a:p>
          <a:p>
            <a:pPr lvl="1"/>
            <a:r>
              <a:rPr lang="en-US" dirty="0" smtClean="0"/>
              <a:t>The same dynamic</a:t>
            </a:r>
            <a:endParaRPr lang="en-US" dirty="0"/>
          </a:p>
          <a:p>
            <a:endParaRPr lang="en-US" dirty="0"/>
          </a:p>
        </p:txBody>
      </p:sp>
      <p:pic>
        <p:nvPicPr>
          <p:cNvPr id="5" name="Picture 6" descr="http://ts1.mm.bing.net/images/thumbnail.aspx?q=1090653260600&amp;id=deb368680387cdbfb77c3ad21c1aab8b&amp;url=http%3a%2f%2f0.tqn.com%2fd%2fpoliticalhumor%2f1%2f0%2f0%2fB%2f3%2fWe-The-Corporations.jpg"/>
          <p:cNvPicPr>
            <a:picLocks noChangeAspect="1" noChangeArrowheads="1"/>
          </p:cNvPicPr>
          <p:nvPr/>
        </p:nvPicPr>
        <p:blipFill>
          <a:blip r:embed="rId2" cstate="print"/>
          <a:srcRect t="10870"/>
          <a:stretch>
            <a:fillRect/>
          </a:stretch>
        </p:blipFill>
        <p:spPr bwMode="auto">
          <a:xfrm>
            <a:off x="5257800" y="3682448"/>
            <a:ext cx="3211096" cy="2337353"/>
          </a:xfrm>
          <a:prstGeom prst="rect">
            <a:avLst/>
          </a:prstGeom>
          <a:noFill/>
        </p:spPr>
      </p:pic>
      <p:sp>
        <p:nvSpPr>
          <p:cNvPr id="6" name="Title 4"/>
          <p:cNvSpPr>
            <a:spLocks noGrp="1"/>
          </p:cNvSpPr>
          <p:nvPr>
            <p:ph type="title"/>
          </p:nvPr>
        </p:nvSpPr>
        <p:spPr>
          <a:xfrm>
            <a:off x="457200" y="274638"/>
            <a:ext cx="8229600" cy="1143000"/>
          </a:xfrm>
        </p:spPr>
        <p:txBody>
          <a:bodyPr>
            <a:normAutofit/>
          </a:bodyPr>
          <a:lstStyle/>
          <a:p>
            <a:r>
              <a:rPr lang="en-US" dirty="0" smtClean="0"/>
              <a:t>The Reconstruction Court</a:t>
            </a:r>
            <a:endParaRPr lang="en-US" dirty="0"/>
          </a:p>
        </p:txBody>
      </p:sp>
      <p:sp>
        <p:nvSpPr>
          <p:cNvPr id="7" name="Slide Number Placeholder 6"/>
          <p:cNvSpPr>
            <a:spLocks noGrp="1"/>
          </p:cNvSpPr>
          <p:nvPr>
            <p:ph type="sldNum" sz="quarter" idx="12"/>
          </p:nvPr>
        </p:nvSpPr>
        <p:spPr/>
        <p:txBody>
          <a:bodyPr/>
          <a:lstStyle/>
          <a:p>
            <a:fld id="{408E70AC-FE4F-CE4E-B44D-7CC41F7399AF}"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Corporate Prerogative &amp; Civil Rights</a:t>
            </a:r>
            <a:endParaRPr lang="en-US" dirty="0"/>
          </a:p>
        </p:txBody>
      </p:sp>
      <p:sp>
        <p:nvSpPr>
          <p:cNvPr id="3" name="Content Placeholder 2"/>
          <p:cNvSpPr>
            <a:spLocks noGrp="1"/>
          </p:cNvSpPr>
          <p:nvPr>
            <p:ph sz="quarter" idx="1"/>
          </p:nvPr>
        </p:nvSpPr>
        <p:spPr/>
        <p:txBody>
          <a:bodyPr>
            <a:normAutofit fontScale="92500"/>
          </a:bodyPr>
          <a:lstStyle/>
          <a:p>
            <a:r>
              <a:rPr lang="en-US" b="1" dirty="0" smtClean="0"/>
              <a:t>The Gilded Age/Jim Crow decisions are part of a </a:t>
            </a:r>
            <a:r>
              <a:rPr lang="en-US" b="1" i="1" dirty="0" smtClean="0"/>
              <a:t>common social structure</a:t>
            </a:r>
            <a:r>
              <a:rPr lang="en-US" b="1" dirty="0" smtClean="0"/>
              <a:t> </a:t>
            </a:r>
          </a:p>
          <a:p>
            <a:pPr lvl="1"/>
            <a:endParaRPr lang="en-US" b="1" dirty="0" smtClean="0"/>
          </a:p>
          <a:p>
            <a:pPr lvl="1"/>
            <a:r>
              <a:rPr lang="en-US" b="1" dirty="0" smtClean="0"/>
              <a:t>The exercise of social power through property rights continues to mask the concomitant disempowerment of people of color.</a:t>
            </a:r>
          </a:p>
          <a:p>
            <a:pPr lvl="1"/>
            <a:endParaRPr lang="en-US" dirty="0" smtClean="0"/>
          </a:p>
          <a:p>
            <a:pPr lvl="1"/>
            <a:r>
              <a:rPr lang="en-US" dirty="0" smtClean="0"/>
              <a:t>The Reconstruction Amendments have been </a:t>
            </a:r>
            <a:r>
              <a:rPr lang="en-US" b="1" i="1" dirty="0" smtClean="0"/>
              <a:t>hijacked</a:t>
            </a:r>
            <a:r>
              <a:rPr lang="en-US" dirty="0" smtClean="0"/>
              <a:t> to expand corporate prerogative and narrow the rights of marginalized through a variety of legal doctrines, including corporate personhood, and through a discourse of public/private. </a:t>
            </a:r>
            <a:endParaRPr lang="en-US" dirty="0"/>
          </a:p>
        </p:txBody>
      </p:sp>
      <p:sp>
        <p:nvSpPr>
          <p:cNvPr id="5" name="Slide Number Placeholder 4"/>
          <p:cNvSpPr>
            <a:spLocks noGrp="1"/>
          </p:cNvSpPr>
          <p:nvPr>
            <p:ph type="sldNum" sz="quarter" idx="12"/>
          </p:nvPr>
        </p:nvSpPr>
        <p:spPr/>
        <p:txBody>
          <a:bodyPr/>
          <a:lstStyle/>
          <a:p>
            <a:fld id="{408E70AC-FE4F-CE4E-B44D-7CC41F7399A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t>Overview</a:t>
            </a:r>
          </a:p>
        </p:txBody>
      </p:sp>
      <p:sp>
        <p:nvSpPr>
          <p:cNvPr id="17410" name="Content Placeholder 2"/>
          <p:cNvSpPr>
            <a:spLocks noGrp="1"/>
          </p:cNvSpPr>
          <p:nvPr>
            <p:ph idx="1"/>
          </p:nvPr>
        </p:nvSpPr>
        <p:spPr>
          <a:xfrm>
            <a:off x="457200" y="2346975"/>
            <a:ext cx="8229600" cy="3793267"/>
          </a:xfrm>
        </p:spPr>
        <p:txBody>
          <a:bodyPr>
            <a:normAutofit/>
          </a:bodyPr>
          <a:lstStyle/>
          <a:p>
            <a:r>
              <a:rPr lang="en-US" sz="3200" dirty="0" smtClean="0"/>
              <a:t>Public/Private?</a:t>
            </a:r>
          </a:p>
          <a:p>
            <a:r>
              <a:rPr lang="en-US" sz="3200" dirty="0" smtClean="0"/>
              <a:t>Corporate Prerogative</a:t>
            </a:r>
          </a:p>
          <a:p>
            <a:r>
              <a:rPr lang="en-US" sz="3200" dirty="0" smtClean="0"/>
              <a:t>Circle of Human Concern</a:t>
            </a:r>
          </a:p>
        </p:txBody>
      </p:sp>
      <p:sp>
        <p:nvSpPr>
          <p:cNvPr id="5" name="Slide Number Placeholder 4"/>
          <p:cNvSpPr>
            <a:spLocks noGrp="1"/>
          </p:cNvSpPr>
          <p:nvPr>
            <p:ph type="sldNum" sz="quarter" idx="12"/>
          </p:nvPr>
        </p:nvSpPr>
        <p:spPr/>
        <p:txBody>
          <a:bodyPr/>
          <a:lstStyle/>
          <a:p>
            <a:fld id="{408E70AC-FE4F-CE4E-B44D-7CC41F7399A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2" cstate="print"/>
          <a:srcRect/>
          <a:stretch>
            <a:fillRect/>
          </a:stretch>
        </p:blipFill>
        <p:spPr bwMode="auto">
          <a:xfrm>
            <a:off x="152400" y="0"/>
            <a:ext cx="1533525" cy="1717675"/>
          </a:xfrm>
          <a:prstGeom prst="rect">
            <a:avLst/>
          </a:prstGeom>
          <a:noFill/>
          <a:ln w="9525">
            <a:noFill/>
            <a:miter lim="800000"/>
            <a:headEnd/>
            <a:tailEnd/>
          </a:ln>
        </p:spPr>
      </p:pic>
      <p:sp>
        <p:nvSpPr>
          <p:cNvPr id="28676" name="TextBox 3"/>
          <p:cNvSpPr txBox="1">
            <a:spLocks noChangeArrowheads="1"/>
          </p:cNvSpPr>
          <p:nvPr/>
        </p:nvSpPr>
        <p:spPr bwMode="auto">
          <a:xfrm>
            <a:off x="0" y="1905000"/>
            <a:ext cx="2057400" cy="707886"/>
          </a:xfrm>
          <a:prstGeom prst="rect">
            <a:avLst/>
          </a:prstGeom>
          <a:noFill/>
          <a:ln w="9525">
            <a:noFill/>
            <a:miter lim="800000"/>
            <a:headEnd/>
            <a:tailEnd/>
          </a:ln>
        </p:spPr>
        <p:txBody>
          <a:bodyPr>
            <a:spAutoFit/>
          </a:bodyPr>
          <a:lstStyle/>
          <a:p>
            <a:pPr eaLnBrk="0" hangingPunct="0"/>
            <a:r>
              <a:rPr lang="en-US" sz="2000" dirty="0"/>
              <a:t>Justice J. M. </a:t>
            </a:r>
            <a:r>
              <a:rPr lang="en-US" sz="2000" dirty="0" smtClean="0"/>
              <a:t>Harlan, Dissenting</a:t>
            </a:r>
            <a:endParaRPr lang="en-US" sz="2000" dirty="0"/>
          </a:p>
        </p:txBody>
      </p:sp>
      <p:sp>
        <p:nvSpPr>
          <p:cNvPr id="5" name="AutoShape 5"/>
          <p:cNvSpPr>
            <a:spLocks noChangeArrowheads="1"/>
          </p:cNvSpPr>
          <p:nvPr/>
        </p:nvSpPr>
        <p:spPr bwMode="auto">
          <a:xfrm>
            <a:off x="2209800" y="0"/>
            <a:ext cx="6324600" cy="3352800"/>
          </a:xfrm>
          <a:prstGeom prst="wedgeRoundRectCallout">
            <a:avLst>
              <a:gd name="adj1" fmla="val -59456"/>
              <a:gd name="adj2" fmla="val -33235"/>
              <a:gd name="adj3" fmla="val 16667"/>
            </a:avLst>
          </a:prstGeom>
          <a:solidFill>
            <a:schemeClr val="bg1"/>
          </a:solidFill>
          <a:ln w="9525">
            <a:solidFill>
              <a:schemeClr val="tx1"/>
            </a:solidFill>
            <a:miter lim="800000"/>
            <a:headEnd/>
            <a:tailEnd/>
          </a:ln>
          <a:effectLst/>
        </p:spPr>
        <p:txBody>
          <a:bodyPr anchor="ctr"/>
          <a:lstStyle/>
          <a:p>
            <a:pPr algn="ctr" eaLnBrk="0" hangingPunct="0">
              <a:defRPr/>
            </a:pPr>
            <a:r>
              <a:rPr lang="en-US" sz="1700" dirty="0" smtClean="0">
                <a:solidFill>
                  <a:schemeClr val="tx2"/>
                </a:solidFill>
                <a:effectLst>
                  <a:outerShdw blurRad="38100" dist="38100" dir="2700000" algn="tl">
                    <a:srgbClr val="C0C0C0"/>
                  </a:outerShdw>
                </a:effectLst>
              </a:rPr>
              <a:t>It was said in argument that the statute of Louisiana does not discriminate against either race, but prescribes a rule applicable alike to white and colored citizens. </a:t>
            </a:r>
          </a:p>
          <a:p>
            <a:pPr algn="ctr" eaLnBrk="0" hangingPunct="0">
              <a:defRPr/>
            </a:pPr>
            <a:endParaRPr lang="en-US" sz="1700" dirty="0" smtClean="0">
              <a:solidFill>
                <a:schemeClr val="tx2"/>
              </a:solidFill>
              <a:effectLst>
                <a:outerShdw blurRad="38100" dist="38100" dir="2700000" algn="tl">
                  <a:srgbClr val="C0C0C0"/>
                </a:outerShdw>
              </a:effectLst>
            </a:endParaRPr>
          </a:p>
          <a:p>
            <a:pPr algn="ctr" eaLnBrk="0" hangingPunct="0">
              <a:defRPr/>
            </a:pPr>
            <a:r>
              <a:rPr lang="en-US" sz="1700" dirty="0" smtClean="0">
                <a:solidFill>
                  <a:schemeClr val="tx2"/>
                </a:solidFill>
                <a:effectLst>
                  <a:outerShdw blurRad="38100" dist="38100" dir="2700000" algn="tl">
                    <a:srgbClr val="C0C0C0"/>
                  </a:outerShdw>
                </a:effectLst>
              </a:rPr>
              <a:t>Every </a:t>
            </a:r>
            <a:r>
              <a:rPr lang="en-US" sz="1700" dirty="0">
                <a:solidFill>
                  <a:schemeClr val="tx2"/>
                </a:solidFill>
                <a:effectLst>
                  <a:outerShdw blurRad="38100" dist="38100" dir="2700000" algn="tl">
                    <a:srgbClr val="C0C0C0"/>
                  </a:outerShdw>
                </a:effectLst>
              </a:rPr>
              <a:t>one knows that the statute in question had its origin in the purpose, not so much to exclude white persons from railroad cars occupied by blacks, as to exclude colored people from coaches occupied by or assigned to white persons.   No one would be so wanting in candor as to assert the contrary.   </a:t>
            </a:r>
            <a:r>
              <a:rPr lang="en-US" sz="1700" dirty="0" smtClean="0">
                <a:solidFill>
                  <a:schemeClr val="tx2"/>
                </a:solidFill>
                <a:effectLst>
                  <a:outerShdw blurRad="38100" dist="38100" dir="2700000" algn="tl">
                    <a:srgbClr val="C0C0C0"/>
                  </a:outerShdw>
                </a:effectLst>
              </a:rPr>
              <a:t>-- </a:t>
            </a:r>
            <a:r>
              <a:rPr lang="en-US" sz="1700" b="1" dirty="0" smtClean="0">
                <a:solidFill>
                  <a:schemeClr val="tx2"/>
                </a:solidFill>
                <a:effectLst>
                  <a:outerShdw blurRad="38100" dist="38100" dir="2700000" algn="tl">
                    <a:srgbClr val="C0C0C0"/>
                  </a:outerShdw>
                </a:effectLst>
              </a:rPr>
              <a:t>Dissent in </a:t>
            </a:r>
            <a:r>
              <a:rPr lang="en-US" sz="1700" b="1" i="1" dirty="0" err="1" smtClean="0">
                <a:solidFill>
                  <a:schemeClr val="tx2"/>
                </a:solidFill>
                <a:effectLst>
                  <a:outerShdw blurRad="38100" dist="38100" dir="2700000" algn="tl">
                    <a:srgbClr val="C0C0C0"/>
                  </a:outerShdw>
                </a:effectLst>
              </a:rPr>
              <a:t>Plessy</a:t>
            </a:r>
            <a:endParaRPr lang="en-US" sz="1700" b="1" dirty="0">
              <a:solidFill>
                <a:schemeClr val="tx2"/>
              </a:solidFill>
              <a:effectLst>
                <a:outerShdw blurRad="38100" dist="38100" dir="2700000" algn="tl">
                  <a:srgbClr val="C0C0C0"/>
                </a:outerShdw>
              </a:effectLst>
            </a:endParaRPr>
          </a:p>
          <a:p>
            <a:pPr algn="ctr" eaLnBrk="0" hangingPunct="0">
              <a:defRPr/>
            </a:pPr>
            <a:endParaRPr lang="en-US" sz="1500" dirty="0">
              <a:solidFill>
                <a:schemeClr val="tx2"/>
              </a:solidFill>
              <a:effectLst>
                <a:outerShdw blurRad="38100" dist="38100" dir="2700000" algn="tl">
                  <a:srgbClr val="C0C0C0"/>
                </a:outerShdw>
              </a:effectLst>
            </a:endParaRPr>
          </a:p>
        </p:txBody>
      </p:sp>
      <p:sp>
        <p:nvSpPr>
          <p:cNvPr id="6" name="AutoShape 5"/>
          <p:cNvSpPr>
            <a:spLocks noChangeArrowheads="1"/>
          </p:cNvSpPr>
          <p:nvPr/>
        </p:nvSpPr>
        <p:spPr bwMode="auto">
          <a:xfrm>
            <a:off x="533400" y="3886200"/>
            <a:ext cx="8001000" cy="2514600"/>
          </a:xfrm>
          <a:prstGeom prst="wedgeRoundRectCallout">
            <a:avLst>
              <a:gd name="adj1" fmla="val -36123"/>
              <a:gd name="adj2" fmla="val -97629"/>
              <a:gd name="adj3" fmla="val 16667"/>
            </a:avLst>
          </a:prstGeom>
          <a:solidFill>
            <a:schemeClr val="bg1"/>
          </a:solidFill>
          <a:ln w="9525">
            <a:solidFill>
              <a:schemeClr val="tx1"/>
            </a:solidFill>
            <a:miter lim="800000"/>
            <a:headEnd/>
            <a:tailEnd/>
          </a:ln>
          <a:effectLst/>
        </p:spPr>
        <p:txBody>
          <a:bodyPr anchor="ctr"/>
          <a:lstStyle/>
          <a:p>
            <a:pPr algn="ctr" eaLnBrk="0" hangingPunct="0">
              <a:defRPr/>
            </a:pPr>
            <a:r>
              <a:rPr lang="en-US" sz="2000" dirty="0"/>
              <a:t>It is plain that this statute was enacted in order to protect the physical </a:t>
            </a:r>
            <a:r>
              <a:rPr lang="en-US" sz="2000" dirty="0" smtClean="0"/>
              <a:t>wellbeing </a:t>
            </a:r>
            <a:r>
              <a:rPr lang="en-US" sz="2000" dirty="0"/>
              <a:t>of those who work in bakery and confectionery establishments. It may be that the statute had its origin, in part, in the belief that employers and employees in such establishments were not upon an equal footing, and that the necessities of the latter often compelled them to submit to such exactions as unduly taxed their strength. </a:t>
            </a:r>
            <a:r>
              <a:rPr lang="en-US" sz="2000" dirty="0">
                <a:solidFill>
                  <a:schemeClr val="tx2"/>
                </a:solidFill>
                <a:effectLst>
                  <a:outerShdw blurRad="38100" dist="38100" dir="2700000" algn="tl">
                    <a:srgbClr val="C0C0C0"/>
                  </a:outerShdw>
                </a:effectLst>
              </a:rPr>
              <a:t> </a:t>
            </a:r>
            <a:r>
              <a:rPr lang="en-US" sz="2000" dirty="0" smtClean="0">
                <a:solidFill>
                  <a:schemeClr val="tx2"/>
                </a:solidFill>
                <a:effectLst>
                  <a:outerShdw blurRad="38100" dist="38100" dir="2700000" algn="tl">
                    <a:srgbClr val="C0C0C0"/>
                  </a:outerShdw>
                </a:effectLst>
              </a:rPr>
              <a:t>-- </a:t>
            </a:r>
            <a:r>
              <a:rPr lang="en-US" sz="2000" b="1" dirty="0" smtClean="0">
                <a:solidFill>
                  <a:schemeClr val="tx2"/>
                </a:solidFill>
                <a:effectLst>
                  <a:outerShdw blurRad="38100" dist="38100" dir="2700000" algn="tl">
                    <a:srgbClr val="C0C0C0"/>
                  </a:outerShdw>
                </a:effectLst>
              </a:rPr>
              <a:t>Dissent in </a:t>
            </a:r>
            <a:r>
              <a:rPr lang="en-US" sz="2000" b="1" i="1" dirty="0" err="1" smtClean="0">
                <a:solidFill>
                  <a:schemeClr val="tx2"/>
                </a:solidFill>
                <a:effectLst>
                  <a:outerShdw blurRad="38100" dist="38100" dir="2700000" algn="tl">
                    <a:srgbClr val="C0C0C0"/>
                  </a:outerShdw>
                </a:effectLst>
              </a:rPr>
              <a:t>Lochner</a:t>
            </a:r>
            <a:endParaRPr lang="en-US" sz="2000" b="1" dirty="0" smtClean="0"/>
          </a:p>
        </p:txBody>
      </p:sp>
      <p:sp>
        <p:nvSpPr>
          <p:cNvPr id="7" name="Slide Number Placeholder 6"/>
          <p:cNvSpPr>
            <a:spLocks noGrp="1"/>
          </p:cNvSpPr>
          <p:nvPr>
            <p:ph type="sldNum" sz="quarter" idx="12"/>
          </p:nvPr>
        </p:nvSpPr>
        <p:spPr/>
        <p:txBody>
          <a:bodyPr/>
          <a:lstStyle/>
          <a:p>
            <a:fld id="{408E70AC-FE4F-CE4E-B44D-7CC41F7399AF}"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Prerogative</a:t>
            </a:r>
            <a:endParaRPr lang="en-US" dirty="0"/>
          </a:p>
        </p:txBody>
      </p:sp>
      <p:sp>
        <p:nvSpPr>
          <p:cNvPr id="3" name="Content Placeholder 2"/>
          <p:cNvSpPr>
            <a:spLocks noGrp="1"/>
          </p:cNvSpPr>
          <p:nvPr>
            <p:ph sz="quarter" idx="1"/>
          </p:nvPr>
        </p:nvSpPr>
        <p:spPr/>
        <p:txBody>
          <a:bodyPr>
            <a:normAutofit/>
          </a:bodyPr>
          <a:lstStyle/>
          <a:p>
            <a:r>
              <a:rPr lang="en-US" b="1" dirty="0" smtClean="0"/>
              <a:t>Thus we can look at each one of those actions on behalf of corporations as a transfer of both economic and human rights from black people to those who control large-scale capital.</a:t>
            </a:r>
          </a:p>
          <a:p>
            <a:endParaRPr lang="en-US" b="1" dirty="0" smtClean="0"/>
          </a:p>
          <a:p>
            <a:r>
              <a:rPr lang="en-US" b="1" dirty="0" smtClean="0"/>
              <a:t>Since </a:t>
            </a:r>
            <a:r>
              <a:rPr lang="en-US" b="1" i="1" dirty="0" err="1" smtClean="0"/>
              <a:t>Bakke</a:t>
            </a:r>
            <a:r>
              <a:rPr lang="en-US" b="1" dirty="0" smtClean="0"/>
              <a:t>, the Court has endorsed a counter-attack by business against the assertion of human rights by the public in general, and people of color and women in particular.</a:t>
            </a:r>
          </a:p>
        </p:txBody>
      </p:sp>
      <p:sp>
        <p:nvSpPr>
          <p:cNvPr id="5" name="Slide Number Placeholder 4"/>
          <p:cNvSpPr>
            <a:spLocks noGrp="1"/>
          </p:cNvSpPr>
          <p:nvPr>
            <p:ph type="sldNum" sz="quarter" idx="12"/>
          </p:nvPr>
        </p:nvSpPr>
        <p:spPr/>
        <p:txBody>
          <a:bodyPr/>
          <a:lstStyle/>
          <a:p>
            <a:fld id="{408E70AC-FE4F-CE4E-B44D-7CC41F7399A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Citizens United</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In the 1970s, Justice Powell argued on behalf of corporate speech.</a:t>
            </a:r>
          </a:p>
          <a:p>
            <a:pPr lvl="1"/>
            <a:r>
              <a:rPr lang="en-US" dirty="0" smtClean="0"/>
              <a:t>Even the conservative Justice Rehnquist saw the danger of protecting the free speech rights of entities that control vast amounts of economic power and enjoy the ‘blessings of potentially perpetual life and limited liability.”  </a:t>
            </a:r>
          </a:p>
          <a:p>
            <a:pPr lvl="1"/>
            <a:r>
              <a:rPr lang="en-US" dirty="0" smtClean="0"/>
              <a:t>The dissenting Justices warned of the potentially distorting influence of corporate campaign contributions – protected as speech – in a democracy.   These fears have now been realized and the full logic of corporate personhood exposed.  </a:t>
            </a:r>
          </a:p>
          <a:p>
            <a:r>
              <a:rPr lang="en-US" dirty="0" smtClean="0"/>
              <a:t>In </a:t>
            </a:r>
            <a:r>
              <a:rPr lang="en-US" i="1" dirty="0" smtClean="0"/>
              <a:t>Citizens United v. FEC </a:t>
            </a:r>
            <a:r>
              <a:rPr lang="en-US" dirty="0" smtClean="0"/>
              <a:t>in 2010</a:t>
            </a:r>
            <a:r>
              <a:rPr lang="en-US" i="1" dirty="0" smtClean="0"/>
              <a:t>, </a:t>
            </a:r>
            <a:r>
              <a:rPr lang="en-US" dirty="0" smtClean="0"/>
              <a:t>the Court held that corporations enjoy unbridled First Amendment rights to spend independent money on political campaigns.   </a:t>
            </a:r>
          </a:p>
          <a:p>
            <a:endParaRPr lang="en-US" dirty="0"/>
          </a:p>
        </p:txBody>
      </p:sp>
      <p:sp>
        <p:nvSpPr>
          <p:cNvPr id="5" name="Slide Number Placeholder 4"/>
          <p:cNvSpPr>
            <a:spLocks noGrp="1"/>
          </p:cNvSpPr>
          <p:nvPr>
            <p:ph type="sldNum" sz="quarter" idx="12"/>
          </p:nvPr>
        </p:nvSpPr>
        <p:spPr/>
        <p:txBody>
          <a:bodyPr/>
          <a:lstStyle/>
          <a:p>
            <a:fld id="{408E70AC-FE4F-CE4E-B44D-7CC41F7399A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Corporate Misalignment</a:t>
            </a:r>
            <a:endParaRPr lang="en-US" dirty="0"/>
          </a:p>
        </p:txBody>
      </p:sp>
      <p:sp>
        <p:nvSpPr>
          <p:cNvPr id="5" name="Content Placeholder 4"/>
          <p:cNvSpPr>
            <a:spLocks noGrp="1"/>
          </p:cNvSpPr>
          <p:nvPr>
            <p:ph idx="1"/>
          </p:nvPr>
        </p:nvSpPr>
        <p:spPr/>
        <p:txBody>
          <a:bodyPr>
            <a:normAutofit lnSpcReduction="10000"/>
          </a:bodyPr>
          <a:lstStyle/>
          <a:p>
            <a:r>
              <a:rPr lang="en-US" dirty="0" smtClean="0"/>
              <a:t>One aspect of misalignment was the repeal of Glass-</a:t>
            </a:r>
            <a:r>
              <a:rPr lang="en-US" dirty="0" err="1" smtClean="0"/>
              <a:t>Steagall</a:t>
            </a:r>
            <a:r>
              <a:rPr lang="en-US" dirty="0" smtClean="0"/>
              <a:t>, a 1933 law which separated investment banks from commercial banks. </a:t>
            </a:r>
          </a:p>
          <a:p>
            <a:r>
              <a:rPr lang="en-US" dirty="0" smtClean="0"/>
              <a:t>This law prevented commercial banks from gambling ordinary deposits on risky financial instruments and speculation.  </a:t>
            </a:r>
          </a:p>
          <a:p>
            <a:r>
              <a:rPr lang="en-US" dirty="0" smtClean="0"/>
              <a:t>This not only led to a rash of mergers between investment and commercial banks, but created the “Too big to fail.” So that when risky investments fail, taxpayers have to bail out the banks to save depositors and the financial system.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732681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Financial Fraud </a:t>
            </a:r>
            <a:endParaRPr lang="en-US" dirty="0"/>
          </a:p>
        </p:txBody>
      </p:sp>
      <p:sp>
        <p:nvSpPr>
          <p:cNvPr id="3" name="Content Placeholder 2"/>
          <p:cNvSpPr>
            <a:spLocks noGrp="1"/>
          </p:cNvSpPr>
          <p:nvPr>
            <p:ph idx="1"/>
          </p:nvPr>
        </p:nvSpPr>
        <p:spPr/>
        <p:txBody>
          <a:bodyPr/>
          <a:lstStyle/>
          <a:p>
            <a:r>
              <a:rPr lang="en-US" dirty="0" smtClean="0"/>
              <a:t>Barclay’s LIBOR Rate Manipulation (reported June, 2012)</a:t>
            </a:r>
          </a:p>
          <a:p>
            <a:r>
              <a:rPr lang="en-US" dirty="0" smtClean="0"/>
              <a:t>HSBC’s Money Laundering for Mexican Drug Cartels (Reported July, 2012)</a:t>
            </a:r>
          </a:p>
          <a:p>
            <a:r>
              <a:rPr lang="en-US" dirty="0" smtClean="0"/>
              <a:t>USA v. </a:t>
            </a:r>
            <a:r>
              <a:rPr lang="en-US" dirty="0" err="1" smtClean="0"/>
              <a:t>Carallo</a:t>
            </a:r>
            <a:r>
              <a:rPr lang="en-US" dirty="0" smtClean="0"/>
              <a:t>: Wall Street &amp; GE Capital Municipal Bond Rigging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234798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LIBOR (London Interbank Offered Rate) Scandal</a:t>
            </a:r>
            <a:endParaRPr lang="en-US" dirty="0"/>
          </a:p>
        </p:txBody>
      </p:sp>
      <p:sp>
        <p:nvSpPr>
          <p:cNvPr id="3" name="Content Placeholder 2"/>
          <p:cNvSpPr>
            <a:spLocks noGrp="1"/>
          </p:cNvSpPr>
          <p:nvPr>
            <p:ph idx="1"/>
          </p:nvPr>
        </p:nvSpPr>
        <p:spPr/>
        <p:txBody>
          <a:bodyPr/>
          <a:lstStyle/>
          <a:p>
            <a:r>
              <a:rPr lang="en-US" dirty="0" smtClean="0"/>
              <a:t>Libor is one of the most important rates in the economy.  It’s the rate that banks borrow from each other. It determines the rate of savings of millions of people, as well as the rate paid on mortgages and car loans.</a:t>
            </a:r>
          </a:p>
          <a:p>
            <a:r>
              <a:rPr lang="en-US" dirty="0" smtClean="0"/>
              <a:t>In June, 2012, regulators fined Barclays over $400 million for rate fixing and rate manipulation.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6447525"/>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HSBC Scandal</a:t>
            </a:r>
            <a:endParaRPr lang="en-US" dirty="0"/>
          </a:p>
        </p:txBody>
      </p:sp>
      <p:sp>
        <p:nvSpPr>
          <p:cNvPr id="3" name="Content Placeholder 2"/>
          <p:cNvSpPr>
            <a:spLocks noGrp="1"/>
          </p:cNvSpPr>
          <p:nvPr>
            <p:ph idx="1"/>
          </p:nvPr>
        </p:nvSpPr>
        <p:spPr/>
        <p:txBody>
          <a:bodyPr/>
          <a:lstStyle/>
          <a:p>
            <a:r>
              <a:rPr lang="en-US" dirty="0" smtClean="0"/>
              <a:t>HSBC recently revealed that it participated in the laundering of money for Mexican drug cartels with lax standards.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4414119"/>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 v. </a:t>
            </a:r>
            <a:r>
              <a:rPr lang="en-US" dirty="0" err="1" smtClean="0"/>
              <a:t>Carollo</a:t>
            </a:r>
            <a:endParaRPr lang="en-US" dirty="0"/>
          </a:p>
        </p:txBody>
      </p:sp>
      <p:sp>
        <p:nvSpPr>
          <p:cNvPr id="3" name="Content Placeholder 2"/>
          <p:cNvSpPr>
            <a:spLocks noGrp="1"/>
          </p:cNvSpPr>
          <p:nvPr>
            <p:ph idx="1"/>
          </p:nvPr>
        </p:nvSpPr>
        <p:spPr/>
        <p:txBody>
          <a:bodyPr>
            <a:normAutofit lnSpcReduction="10000"/>
          </a:bodyPr>
          <a:lstStyle/>
          <a:p>
            <a:r>
              <a:rPr lang="en-US" dirty="0" smtClean="0"/>
              <a:t>The Department of Justice prosecuted Wall Street defendants for bid rigging the prices paid by banks to bond issuers were reduced (to the detriment of the local governments who issued those bonds).</a:t>
            </a:r>
          </a:p>
          <a:p>
            <a:r>
              <a:rPr lang="en-US" dirty="0" smtClean="0"/>
              <a:t>The banks – JP Morgan/Chase, BOFA, UBS, </a:t>
            </a:r>
            <a:r>
              <a:rPr lang="en-US" dirty="0" err="1" smtClean="0"/>
              <a:t>etc</a:t>
            </a:r>
            <a:r>
              <a:rPr lang="en-US" dirty="0" smtClean="0"/>
              <a:t> colluded to rig public bids on </a:t>
            </a:r>
            <a:r>
              <a:rPr lang="en-US" dirty="0" err="1" smtClean="0"/>
              <a:t>municpal</a:t>
            </a:r>
            <a:r>
              <a:rPr lang="en-US" dirty="0" smtClean="0"/>
              <a:t> bonds to lower the returns that towns earned on those investments.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2996449"/>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p:txBody>
          <a:bodyPr/>
          <a:lstStyle/>
          <a:p>
            <a:r>
              <a:rPr lang="en-US" dirty="0" smtClean="0"/>
              <a:t>Globalization can encourage corruption.  The Foreign Corrupt Practices Act of 1977 stopped the rampant practice of bribing foreign officials.</a:t>
            </a:r>
          </a:p>
          <a:p>
            <a:r>
              <a:rPr lang="en-US" dirty="0" smtClean="0"/>
              <a:t>Similar regulations are needed today.   Our financial markets are global, and without global regulation, we cannot reign in bad behavior.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2214754"/>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Sandy Weill on </a:t>
            </a:r>
            <a:r>
              <a:rPr lang="en-US" dirty="0" err="1" smtClean="0"/>
              <a:t>Squakbox</a:t>
            </a:r>
            <a:endParaRPr lang="en-US" dirty="0"/>
          </a:p>
        </p:txBody>
      </p:sp>
      <p:sp>
        <p:nvSpPr>
          <p:cNvPr id="3" name="Content Placeholder 2"/>
          <p:cNvSpPr>
            <a:spLocks noGrp="1"/>
          </p:cNvSpPr>
          <p:nvPr>
            <p:ph idx="1"/>
          </p:nvPr>
        </p:nvSpPr>
        <p:spPr/>
        <p:txBody>
          <a:bodyPr/>
          <a:lstStyle/>
          <a:p>
            <a:r>
              <a:rPr lang="en-US" dirty="0" smtClean="0"/>
              <a:t>Sandy Weill, former CEO of Citigroup, recently called for a return of Glass-</a:t>
            </a:r>
            <a:r>
              <a:rPr lang="en-US" dirty="0" err="1" smtClean="0"/>
              <a:t>Steagall</a:t>
            </a:r>
            <a:endParaRPr lang="en-US" dirty="0" smtClean="0"/>
          </a:p>
          <a:p>
            <a:r>
              <a:rPr lang="en-US" dirty="0" smtClean="0">
                <a:hlinkClick r:id="rId2"/>
              </a:rPr>
              <a:t>http://www.youtube.com/watch?v=mZ_fvnN9P2Q</a:t>
            </a:r>
            <a:r>
              <a:rPr lang="en-US" dirty="0" smtClean="0"/>
              <a:t>  </a:t>
            </a:r>
          </a:p>
          <a:p>
            <a:endParaRPr lang="en-US" dirty="0" smtClean="0"/>
          </a:p>
        </p:txBody>
      </p:sp>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0" y="3352800"/>
            <a:ext cx="4811713" cy="36258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302610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8E70AC-FE4F-CE4E-B44D-7CC41F7399AF}" type="slidenum">
              <a:rPr lang="en-US" smtClean="0"/>
              <a:pPr/>
              <a:t>3</a:t>
            </a:fld>
            <a:endParaRPr lang="en-US"/>
          </a:p>
        </p:txBody>
      </p:sp>
      <p:sp>
        <p:nvSpPr>
          <p:cNvPr id="4" name="TextBox 3"/>
          <p:cNvSpPr txBox="1"/>
          <p:nvPr/>
        </p:nvSpPr>
        <p:spPr>
          <a:xfrm>
            <a:off x="1067912" y="1847078"/>
            <a:ext cx="6984725" cy="923330"/>
          </a:xfrm>
          <a:prstGeom prst="rect">
            <a:avLst/>
          </a:prstGeom>
          <a:noFill/>
        </p:spPr>
        <p:txBody>
          <a:bodyPr wrap="square" rtlCol="0">
            <a:spAutoFit/>
          </a:bodyPr>
          <a:lstStyle/>
          <a:p>
            <a:pPr algn="ctr"/>
            <a:r>
              <a:rPr lang="en-US" sz="5400" b="1" dirty="0" smtClean="0">
                <a:solidFill>
                  <a:schemeClr val="accent1"/>
                </a:solidFill>
              </a:rPr>
              <a:t>Public vs. Private?</a:t>
            </a:r>
            <a:endParaRPr lang="en-US" sz="5400" b="1" dirty="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Dodd-Frank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of the provision of Dodd-Frank is to prevent “too big </a:t>
            </a:r>
            <a:r>
              <a:rPr lang="en-US" dirty="0"/>
              <a:t>to fail</a:t>
            </a:r>
            <a:r>
              <a:rPr lang="en-US" dirty="0" smtClean="0"/>
              <a:t>.” However, Dodd-Frank </a:t>
            </a:r>
            <a:r>
              <a:rPr lang="en-US" dirty="0"/>
              <a:t>never goes as far as Glass-</a:t>
            </a:r>
            <a:r>
              <a:rPr lang="en-US" dirty="0" err="1"/>
              <a:t>Steagall</a:t>
            </a:r>
            <a:r>
              <a:rPr lang="en-US" dirty="0"/>
              <a:t> did in separating commercial and investment banking. </a:t>
            </a:r>
            <a:endParaRPr lang="en-US" dirty="0" smtClean="0"/>
          </a:p>
          <a:p>
            <a:r>
              <a:rPr lang="en-US" dirty="0" smtClean="0"/>
              <a:t>The </a:t>
            </a:r>
            <a:r>
              <a:rPr lang="en-US" dirty="0"/>
              <a:t>closest it gets is the so-called Volcker Rule, proposed by former Federal Reserve Chairman Paul Volcker, which bans banks from risky speculative trading with federally-insured money. The Volcker Rule was enacted as part of Dodd-Frank in 2010 and </a:t>
            </a:r>
            <a:r>
              <a:rPr lang="en-US" dirty="0" smtClean="0"/>
              <a:t>were </a:t>
            </a:r>
            <a:r>
              <a:rPr lang="en-US" dirty="0"/>
              <a:t>scheduled to be implemented on July 21st, 2012, but </a:t>
            </a:r>
            <a:r>
              <a:rPr lang="en-US" dirty="0" smtClean="0"/>
              <a:t>the are being fought and litigated </a:t>
            </a:r>
            <a:r>
              <a:rPr lang="en-US" dirty="0"/>
              <a:t>by legislators, regulators and bank lobbyists</a:t>
            </a:r>
            <a:r>
              <a:rPr lang="en-US" dirty="0" smtClean="0"/>
              <a:t>.</a:t>
            </a:r>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1749892"/>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8E70AC-FE4F-CE4E-B44D-7CC41F7399AF}" type="slidenum">
              <a:rPr lang="en-US" smtClean="0"/>
              <a:pPr/>
              <a:t>31</a:t>
            </a:fld>
            <a:endParaRPr lang="en-US"/>
          </a:p>
        </p:txBody>
      </p:sp>
      <p:sp>
        <p:nvSpPr>
          <p:cNvPr id="4" name="TextBox 3"/>
          <p:cNvSpPr txBox="1"/>
          <p:nvPr/>
        </p:nvSpPr>
        <p:spPr>
          <a:xfrm>
            <a:off x="0" y="1847078"/>
            <a:ext cx="9144000" cy="923330"/>
          </a:xfrm>
          <a:prstGeom prst="rect">
            <a:avLst/>
          </a:prstGeom>
          <a:noFill/>
        </p:spPr>
        <p:txBody>
          <a:bodyPr wrap="square" rtlCol="0">
            <a:spAutoFit/>
          </a:bodyPr>
          <a:lstStyle/>
          <a:p>
            <a:pPr algn="ctr"/>
            <a:r>
              <a:rPr lang="en-US" sz="5400" b="1" dirty="0" smtClean="0">
                <a:solidFill>
                  <a:schemeClr val="accent1"/>
                </a:solidFill>
              </a:rPr>
              <a:t>Circle of Human Concern</a:t>
            </a:r>
            <a:endParaRPr lang="en-US" sz="5400" b="1" dirty="0">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Circle of Human Concern</a:t>
            </a:r>
            <a:endParaRPr lang="en-US" sz="4400" dirty="0"/>
          </a:p>
        </p:txBody>
      </p:sp>
      <p:sp>
        <p:nvSpPr>
          <p:cNvPr id="3" name="Content Placeholder 2"/>
          <p:cNvSpPr>
            <a:spLocks noGrp="1"/>
          </p:cNvSpPr>
          <p:nvPr>
            <p:ph idx="1"/>
          </p:nvPr>
        </p:nvSpPr>
        <p:spPr/>
        <p:txBody>
          <a:bodyPr>
            <a:normAutofit fontScale="92500" lnSpcReduction="20000"/>
          </a:bodyPr>
          <a:lstStyle/>
          <a:p>
            <a:r>
              <a:rPr lang="en-US" sz="3600" dirty="0" smtClean="0"/>
              <a:t>What are the effects of this misalignment of power?</a:t>
            </a:r>
          </a:p>
          <a:p>
            <a:r>
              <a:rPr lang="en-US" sz="3600" dirty="0" smtClean="0"/>
              <a:t>How does it impact where people are situated within structures?</a:t>
            </a:r>
          </a:p>
          <a:p>
            <a:r>
              <a:rPr lang="en-US" sz="3600" dirty="0" smtClean="0">
                <a:solidFill>
                  <a:srgbClr val="FFFFFF"/>
                </a:solidFill>
              </a:rPr>
              <a:t>Differential positioning in structures is a way to understand who inhabits the </a:t>
            </a:r>
            <a:r>
              <a:rPr lang="en-US" sz="3600" i="1" dirty="0" smtClean="0">
                <a:solidFill>
                  <a:srgbClr val="FFFFFF"/>
                </a:solidFill>
              </a:rPr>
              <a:t>circle of human concern </a:t>
            </a:r>
            <a:r>
              <a:rPr lang="en-US" sz="3600" dirty="0" smtClean="0">
                <a:solidFill>
                  <a:srgbClr val="FFFFFF"/>
                </a:solidFill>
              </a:rPr>
              <a:t>as a full member and who is pushed out of it</a:t>
            </a:r>
          </a:p>
          <a:p>
            <a:endParaRPr lang="en-US" sz="3600" dirty="0"/>
          </a:p>
        </p:txBody>
      </p:sp>
      <p:sp>
        <p:nvSpPr>
          <p:cNvPr id="5" name="Slide Number Placeholder 4"/>
          <p:cNvSpPr>
            <a:spLocks noGrp="1"/>
          </p:cNvSpPr>
          <p:nvPr>
            <p:ph type="sldNum" sz="quarter" idx="12"/>
          </p:nvPr>
        </p:nvSpPr>
        <p:spPr/>
        <p:txBody>
          <a:bodyPr/>
          <a:lstStyle/>
          <a:p>
            <a:fld id="{408E70AC-FE4F-CE4E-B44D-7CC41F7399A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Misalignment </a:t>
            </a:r>
            <a:endParaRPr lang="en-US" dirty="0"/>
          </a:p>
        </p:txBody>
      </p:sp>
      <p:sp>
        <p:nvSpPr>
          <p:cNvPr id="4" name="Oval 3"/>
          <p:cNvSpPr/>
          <p:nvPr/>
        </p:nvSpPr>
        <p:spPr>
          <a:xfrm>
            <a:off x="2286000" y="2588539"/>
            <a:ext cx="4419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9192" y="1969894"/>
            <a:ext cx="7538254" cy="584776"/>
          </a:xfrm>
          <a:prstGeom prst="rect">
            <a:avLst/>
          </a:prstGeom>
          <a:noFill/>
        </p:spPr>
        <p:txBody>
          <a:bodyPr wrap="square" rtlCol="0">
            <a:spAutoFit/>
          </a:bodyPr>
          <a:lstStyle/>
          <a:p>
            <a:pPr algn="ctr"/>
            <a:r>
              <a:rPr lang="en-US" sz="3200" b="1" dirty="0" smtClean="0"/>
              <a:t>Circle of Human Concern </a:t>
            </a:r>
            <a:endParaRPr lang="en-US" sz="3200" b="1" dirty="0"/>
          </a:p>
        </p:txBody>
      </p:sp>
      <p:sp>
        <p:nvSpPr>
          <p:cNvPr id="6" name="TextBox 5"/>
          <p:cNvSpPr txBox="1"/>
          <p:nvPr/>
        </p:nvSpPr>
        <p:spPr>
          <a:xfrm>
            <a:off x="6172200" y="5768341"/>
            <a:ext cx="2514600" cy="369332"/>
          </a:xfrm>
          <a:prstGeom prst="rect">
            <a:avLst/>
          </a:prstGeom>
          <a:noFill/>
        </p:spPr>
        <p:txBody>
          <a:bodyPr wrap="square" rtlCol="0">
            <a:spAutoFit/>
          </a:bodyPr>
          <a:lstStyle/>
          <a:p>
            <a:r>
              <a:rPr lang="en-US" dirty="0" smtClean="0"/>
              <a:t>Non-public/non-private</a:t>
            </a:r>
            <a:endParaRPr lang="en-US" dirty="0"/>
          </a:p>
        </p:txBody>
      </p:sp>
      <p:sp>
        <p:nvSpPr>
          <p:cNvPr id="7" name="Slide Number Placeholder 6"/>
          <p:cNvSpPr>
            <a:spLocks noGrp="1"/>
          </p:cNvSpPr>
          <p:nvPr>
            <p:ph type="sldNum" sz="quarter" idx="12"/>
          </p:nvPr>
        </p:nvSpPr>
        <p:spPr/>
        <p:txBody>
          <a:bodyPr/>
          <a:lstStyle/>
          <a:p>
            <a:fld id="{408E70AC-FE4F-CE4E-B44D-7CC41F7399AF}"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Misalignment</a:t>
            </a:r>
            <a:endParaRPr lang="en-US" dirty="0"/>
          </a:p>
        </p:txBody>
      </p:sp>
      <p:sp>
        <p:nvSpPr>
          <p:cNvPr id="4" name="Oval 3"/>
          <p:cNvSpPr/>
          <p:nvPr/>
        </p:nvSpPr>
        <p:spPr>
          <a:xfrm>
            <a:off x="2286000" y="2474578"/>
            <a:ext cx="4419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34200" y="3848100"/>
            <a:ext cx="1752600" cy="381000"/>
          </a:xfrm>
          <a:prstGeom prst="rect">
            <a:avLst/>
          </a:prstGeom>
          <a:noFill/>
        </p:spPr>
        <p:txBody>
          <a:bodyPr wrap="square" rtlCol="0">
            <a:spAutoFit/>
          </a:bodyPr>
          <a:lstStyle/>
          <a:p>
            <a:r>
              <a:rPr lang="en-US" dirty="0" smtClean="0"/>
              <a:t>Felons</a:t>
            </a:r>
            <a:endParaRPr lang="en-US" dirty="0"/>
          </a:p>
        </p:txBody>
      </p:sp>
      <p:sp>
        <p:nvSpPr>
          <p:cNvPr id="6" name="TextBox 5"/>
          <p:cNvSpPr txBox="1"/>
          <p:nvPr/>
        </p:nvSpPr>
        <p:spPr>
          <a:xfrm>
            <a:off x="6096000" y="5715000"/>
            <a:ext cx="2514600" cy="646331"/>
          </a:xfrm>
          <a:prstGeom prst="rect">
            <a:avLst/>
          </a:prstGeom>
          <a:noFill/>
        </p:spPr>
        <p:txBody>
          <a:bodyPr wrap="square" rtlCol="0">
            <a:spAutoFit/>
          </a:bodyPr>
          <a:lstStyle/>
          <a:p>
            <a:r>
              <a:rPr lang="en-US" dirty="0" smtClean="0"/>
              <a:t>Non-public/non-private Space</a:t>
            </a:r>
            <a:endParaRPr lang="en-US" dirty="0"/>
          </a:p>
        </p:txBody>
      </p:sp>
      <p:sp>
        <p:nvSpPr>
          <p:cNvPr id="7" name="TextBox 6"/>
          <p:cNvSpPr txBox="1"/>
          <p:nvPr/>
        </p:nvSpPr>
        <p:spPr>
          <a:xfrm>
            <a:off x="571500" y="5257800"/>
            <a:ext cx="1752600" cy="381000"/>
          </a:xfrm>
          <a:prstGeom prst="rect">
            <a:avLst/>
          </a:prstGeom>
          <a:noFill/>
        </p:spPr>
        <p:txBody>
          <a:bodyPr wrap="square" rtlCol="0">
            <a:spAutoFit/>
          </a:bodyPr>
          <a:lstStyle/>
          <a:p>
            <a:r>
              <a:rPr lang="en-US" dirty="0" smtClean="0"/>
              <a:t>Undocumented</a:t>
            </a:r>
            <a:endParaRPr lang="en-US" dirty="0"/>
          </a:p>
        </p:txBody>
      </p:sp>
      <p:sp>
        <p:nvSpPr>
          <p:cNvPr id="8" name="TextBox 7"/>
          <p:cNvSpPr txBox="1"/>
          <p:nvPr/>
        </p:nvSpPr>
        <p:spPr>
          <a:xfrm>
            <a:off x="3044608" y="3467100"/>
            <a:ext cx="1752600" cy="381000"/>
          </a:xfrm>
          <a:prstGeom prst="rect">
            <a:avLst/>
          </a:prstGeom>
          <a:noFill/>
        </p:spPr>
        <p:txBody>
          <a:bodyPr wrap="square" rtlCol="0">
            <a:spAutoFit/>
          </a:bodyPr>
          <a:lstStyle/>
          <a:p>
            <a:r>
              <a:rPr lang="en-US" dirty="0" smtClean="0">
                <a:solidFill>
                  <a:schemeClr val="bg1"/>
                </a:solidFill>
              </a:rPr>
              <a:t>Citizens</a:t>
            </a:r>
            <a:endParaRPr lang="en-US" dirty="0">
              <a:solidFill>
                <a:schemeClr val="bg1"/>
              </a:solidFill>
            </a:endParaRPr>
          </a:p>
        </p:txBody>
      </p:sp>
      <p:sp>
        <p:nvSpPr>
          <p:cNvPr id="9" name="TextBox 8"/>
          <p:cNvSpPr txBox="1"/>
          <p:nvPr/>
        </p:nvSpPr>
        <p:spPr>
          <a:xfrm>
            <a:off x="4572000" y="5067300"/>
            <a:ext cx="1752600" cy="381000"/>
          </a:xfrm>
          <a:prstGeom prst="rect">
            <a:avLst/>
          </a:prstGeom>
          <a:noFill/>
        </p:spPr>
        <p:txBody>
          <a:bodyPr wrap="square" rtlCol="0">
            <a:spAutoFit/>
          </a:bodyPr>
          <a:lstStyle/>
          <a:p>
            <a:r>
              <a:rPr lang="en-US" dirty="0" smtClean="0">
                <a:solidFill>
                  <a:schemeClr val="bg1"/>
                </a:solidFill>
              </a:rPr>
              <a:t>Children</a:t>
            </a:r>
            <a:endParaRPr lang="en-US" dirty="0">
              <a:solidFill>
                <a:schemeClr val="bg1"/>
              </a:solidFill>
            </a:endParaRPr>
          </a:p>
        </p:txBody>
      </p:sp>
      <p:sp>
        <p:nvSpPr>
          <p:cNvPr id="10" name="TextBox 9"/>
          <p:cNvSpPr txBox="1"/>
          <p:nvPr/>
        </p:nvSpPr>
        <p:spPr>
          <a:xfrm>
            <a:off x="2514600" y="4419600"/>
            <a:ext cx="1752600" cy="381000"/>
          </a:xfrm>
          <a:prstGeom prst="rect">
            <a:avLst/>
          </a:prstGeom>
          <a:noFill/>
        </p:spPr>
        <p:txBody>
          <a:bodyPr wrap="square" rtlCol="0">
            <a:spAutoFit/>
          </a:bodyPr>
          <a:lstStyle/>
          <a:p>
            <a:r>
              <a:rPr lang="en-US" dirty="0" smtClean="0">
                <a:solidFill>
                  <a:schemeClr val="bg1"/>
                </a:solidFill>
              </a:rPr>
              <a:t>Mothers</a:t>
            </a:r>
            <a:endParaRPr lang="en-US" dirty="0">
              <a:solidFill>
                <a:schemeClr val="bg1"/>
              </a:solidFill>
            </a:endParaRPr>
          </a:p>
        </p:txBody>
      </p:sp>
      <p:sp>
        <p:nvSpPr>
          <p:cNvPr id="11" name="TextBox 10"/>
          <p:cNvSpPr txBox="1"/>
          <p:nvPr/>
        </p:nvSpPr>
        <p:spPr>
          <a:xfrm>
            <a:off x="4343400" y="4038600"/>
            <a:ext cx="1752600" cy="381000"/>
          </a:xfrm>
          <a:prstGeom prst="rect">
            <a:avLst/>
          </a:prstGeom>
          <a:noFill/>
        </p:spPr>
        <p:txBody>
          <a:bodyPr wrap="square" rtlCol="0">
            <a:spAutoFit/>
          </a:bodyPr>
          <a:lstStyle/>
          <a:p>
            <a:r>
              <a:rPr lang="en-US" dirty="0" smtClean="0">
                <a:solidFill>
                  <a:schemeClr val="bg1"/>
                </a:solidFill>
              </a:rPr>
              <a:t>Elderly</a:t>
            </a:r>
            <a:endParaRPr lang="en-US" dirty="0">
              <a:solidFill>
                <a:schemeClr val="bg1"/>
              </a:solidFill>
            </a:endParaRPr>
          </a:p>
        </p:txBody>
      </p:sp>
      <p:sp>
        <p:nvSpPr>
          <p:cNvPr id="12" name="TextBox 11"/>
          <p:cNvSpPr txBox="1"/>
          <p:nvPr/>
        </p:nvSpPr>
        <p:spPr>
          <a:xfrm>
            <a:off x="802873" y="1889802"/>
            <a:ext cx="7538254" cy="584776"/>
          </a:xfrm>
          <a:prstGeom prst="rect">
            <a:avLst/>
          </a:prstGeom>
          <a:noFill/>
        </p:spPr>
        <p:txBody>
          <a:bodyPr wrap="square" rtlCol="0">
            <a:spAutoFit/>
          </a:bodyPr>
          <a:lstStyle/>
          <a:p>
            <a:pPr algn="ctr"/>
            <a:r>
              <a:rPr lang="en-US" sz="3200" b="1" dirty="0" smtClean="0"/>
              <a:t>Circle of Human Concern </a:t>
            </a:r>
            <a:endParaRPr lang="en-US" sz="3200" b="1" dirty="0"/>
          </a:p>
        </p:txBody>
      </p:sp>
      <p:sp>
        <p:nvSpPr>
          <p:cNvPr id="13" name="Slide Number Placeholder 12"/>
          <p:cNvSpPr>
            <a:spLocks noGrp="1"/>
          </p:cNvSpPr>
          <p:nvPr>
            <p:ph type="sldNum" sz="quarter" idx="12"/>
          </p:nvPr>
        </p:nvSpPr>
        <p:spPr/>
        <p:txBody>
          <a:bodyPr/>
          <a:lstStyle/>
          <a:p>
            <a:fld id="{408E70AC-FE4F-CE4E-B44D-7CC41F7399A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658" y="1139608"/>
            <a:ext cx="2895600" cy="4615755"/>
          </a:xfrm>
          <a:prstGeom prst="rect">
            <a:avLst/>
          </a:prstGeom>
        </p:spPr>
      </p:pic>
      <p:sp>
        <p:nvSpPr>
          <p:cNvPr id="3" name="Slide Number Placeholder 2"/>
          <p:cNvSpPr>
            <a:spLocks noGrp="1"/>
          </p:cNvSpPr>
          <p:nvPr>
            <p:ph type="sldNum" sz="quarter" idx="12"/>
          </p:nvPr>
        </p:nvSpPr>
        <p:spPr/>
        <p:txBody>
          <a:bodyPr/>
          <a:lstStyle/>
          <a:p>
            <a:fld id="{408E70AC-FE4F-CE4E-B44D-7CC41F7399AF}"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vs. Private?</a:t>
            </a:r>
            <a:endParaRPr lang="en-US" dirty="0"/>
          </a:p>
        </p:txBody>
      </p:sp>
      <p:sp>
        <p:nvSpPr>
          <p:cNvPr id="3" name="Content Placeholder 2"/>
          <p:cNvSpPr>
            <a:spLocks noGrp="1"/>
          </p:cNvSpPr>
          <p:nvPr>
            <p:ph idx="1"/>
          </p:nvPr>
        </p:nvSpPr>
        <p:spPr>
          <a:xfrm>
            <a:off x="3733800" y="1752601"/>
            <a:ext cx="4953000" cy="4724400"/>
          </a:xfrm>
        </p:spPr>
        <p:txBody>
          <a:bodyPr>
            <a:normAutofit/>
          </a:bodyPr>
          <a:lstStyle/>
          <a:p>
            <a:r>
              <a:rPr lang="en-US" dirty="0" smtClean="0"/>
              <a:t>Distinction blurred</a:t>
            </a:r>
          </a:p>
          <a:p>
            <a:pPr>
              <a:buNone/>
            </a:pPr>
            <a:r>
              <a:rPr lang="en-US" dirty="0" smtClean="0"/>
              <a:t>Examples:</a:t>
            </a:r>
          </a:p>
          <a:p>
            <a:r>
              <a:rPr lang="en-US" dirty="0" smtClean="0"/>
              <a:t>Private colleges</a:t>
            </a:r>
          </a:p>
          <a:p>
            <a:r>
              <a:rPr lang="en-US" dirty="0" smtClean="0"/>
              <a:t>Housing as a private good complemented by government policies </a:t>
            </a:r>
          </a:p>
          <a:p>
            <a:pPr lvl="1"/>
            <a:r>
              <a:rPr lang="en-US" dirty="0" smtClean="0"/>
              <a:t>GI Bill</a:t>
            </a:r>
          </a:p>
          <a:p>
            <a:pPr lvl="1"/>
            <a:r>
              <a:rPr lang="en-US" dirty="0" smtClean="0"/>
              <a:t>Expansion of highway system</a:t>
            </a:r>
          </a:p>
          <a:p>
            <a:pPr lvl="1"/>
            <a:r>
              <a:rPr lang="en-US" dirty="0" smtClean="0"/>
              <a:t>Fannie Mae and Freddie Mac</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228600" y="1600200"/>
            <a:ext cx="2857500" cy="3810000"/>
          </a:xfrm>
          <a:prstGeom prst="rect">
            <a:avLst/>
          </a:prstGeom>
          <a:noFill/>
          <a:ln w="9525">
            <a:noFill/>
            <a:miter lim="800000"/>
            <a:headEnd/>
            <a:tailEnd/>
          </a:ln>
          <a:effectLst>
            <a:softEdge rad="635000"/>
          </a:effectLst>
        </p:spPr>
      </p:pic>
      <p:sp>
        <p:nvSpPr>
          <p:cNvPr id="6" name="Slide Number Placeholder 5"/>
          <p:cNvSpPr>
            <a:spLocks noGrp="1"/>
          </p:cNvSpPr>
          <p:nvPr>
            <p:ph type="sldNum" sz="quarter" idx="12"/>
          </p:nvPr>
        </p:nvSpPr>
        <p:spPr/>
        <p:txBody>
          <a:bodyPr/>
          <a:lstStyle/>
          <a:p>
            <a:fld id="{408E70AC-FE4F-CE4E-B44D-7CC41F7399A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vs. Private?</a:t>
            </a:r>
            <a:endParaRPr lang="en-US" dirty="0"/>
          </a:p>
        </p:txBody>
      </p:sp>
      <p:sp>
        <p:nvSpPr>
          <p:cNvPr id="3" name="Content Placeholder 2"/>
          <p:cNvSpPr>
            <a:spLocks noGrp="1"/>
          </p:cNvSpPr>
          <p:nvPr>
            <p:ph idx="1"/>
          </p:nvPr>
        </p:nvSpPr>
        <p:spPr>
          <a:xfrm>
            <a:off x="381000" y="1775191"/>
            <a:ext cx="8458200" cy="4854209"/>
          </a:xfrm>
        </p:spPr>
        <p:txBody>
          <a:bodyPr>
            <a:normAutofit/>
          </a:bodyPr>
          <a:lstStyle/>
          <a:p>
            <a:r>
              <a:rPr lang="en-US" dirty="0" smtClean="0"/>
              <a:t>Civil Rights Act of 1875 – equal treatment in “public accommodations”</a:t>
            </a:r>
          </a:p>
          <a:p>
            <a:pPr lvl="1"/>
            <a:r>
              <a:rPr lang="en-US" dirty="0" smtClean="0"/>
              <a:t>Citizenship clause and membership in political community</a:t>
            </a:r>
          </a:p>
          <a:p>
            <a:pPr>
              <a:buNone/>
            </a:pPr>
            <a:endParaRPr lang="en-US" dirty="0" smtClean="0"/>
          </a:p>
          <a:p>
            <a:r>
              <a:rPr lang="en-US" dirty="0" smtClean="0"/>
              <a:t>Overturned by Supreme Court eight years later</a:t>
            </a:r>
          </a:p>
          <a:p>
            <a:pPr lvl="1"/>
            <a:r>
              <a:rPr lang="en-US" dirty="0" smtClean="0"/>
              <a:t>“The wrongful act of an individual, unsupported by any such authority, is simply a private wrong, or a crime of that individual”</a:t>
            </a:r>
          </a:p>
          <a:p>
            <a:pPr lvl="1"/>
            <a:endParaRPr lang="en-US" dirty="0"/>
          </a:p>
        </p:txBody>
      </p:sp>
      <p:sp>
        <p:nvSpPr>
          <p:cNvPr id="5" name="Slide Number Placeholder 4"/>
          <p:cNvSpPr>
            <a:spLocks noGrp="1"/>
          </p:cNvSpPr>
          <p:nvPr>
            <p:ph type="sldNum" sz="quarter" idx="12"/>
          </p:nvPr>
        </p:nvSpPr>
        <p:spPr/>
        <p:txBody>
          <a:bodyPr/>
          <a:lstStyle/>
          <a:p>
            <a:fld id="{408E70AC-FE4F-CE4E-B44D-7CC41F7399A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5448"/>
            <a:ext cx="8382000" cy="1252728"/>
          </a:xfrm>
        </p:spPr>
        <p:txBody>
          <a:bodyPr/>
          <a:lstStyle/>
          <a:p>
            <a:r>
              <a:rPr lang="en-US" dirty="0" smtClean="0"/>
              <a:t>Public vs. Private?</a:t>
            </a:r>
            <a:endParaRPr lang="en-US" dirty="0"/>
          </a:p>
        </p:txBody>
      </p:sp>
      <p:sp>
        <p:nvSpPr>
          <p:cNvPr id="3" name="Content Placeholder 2"/>
          <p:cNvSpPr>
            <a:spLocks noGrp="1"/>
          </p:cNvSpPr>
          <p:nvPr>
            <p:ph idx="1"/>
          </p:nvPr>
        </p:nvSpPr>
        <p:spPr>
          <a:xfrm>
            <a:off x="3200400" y="1676400"/>
            <a:ext cx="5486400" cy="4778009"/>
          </a:xfrm>
        </p:spPr>
        <p:txBody>
          <a:bodyPr>
            <a:normAutofit/>
          </a:bodyPr>
          <a:lstStyle/>
          <a:p>
            <a:r>
              <a:rPr lang="en-US" dirty="0" smtClean="0"/>
              <a:t>Private vs. public discrimination</a:t>
            </a:r>
          </a:p>
          <a:p>
            <a:pPr>
              <a:buNone/>
            </a:pPr>
            <a:endParaRPr lang="en-US" dirty="0" smtClean="0"/>
          </a:p>
          <a:p>
            <a:r>
              <a:rPr lang="en-US" dirty="0" smtClean="0"/>
              <a:t>Tension between addressing state action vs. de facto conditions produced by “private” decisions</a:t>
            </a:r>
          </a:p>
          <a:p>
            <a:endParaRPr lang="en-US" dirty="0" smtClean="0"/>
          </a:p>
          <a:p>
            <a:endParaRPr lang="en-US" dirty="0" smtClean="0"/>
          </a:p>
          <a:p>
            <a:pPr>
              <a:buNone/>
            </a:pPr>
            <a:endParaRPr lang="en-US" dirty="0" smtClean="0"/>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381000" y="2076113"/>
            <a:ext cx="2743200" cy="4027324"/>
          </a:xfrm>
          <a:prstGeom prst="rect">
            <a:avLst/>
          </a:prstGeom>
          <a:noFill/>
          <a:ln w="9525">
            <a:noFill/>
            <a:miter lim="800000"/>
            <a:headEnd/>
            <a:tailEnd/>
          </a:ln>
          <a:effectLst/>
        </p:spPr>
      </p:pic>
      <p:sp>
        <p:nvSpPr>
          <p:cNvPr id="7" name="TextBox 6"/>
          <p:cNvSpPr txBox="1"/>
          <p:nvPr/>
        </p:nvSpPr>
        <p:spPr>
          <a:xfrm>
            <a:off x="152400" y="6400800"/>
            <a:ext cx="3505200" cy="307777"/>
          </a:xfrm>
          <a:prstGeom prst="rect">
            <a:avLst/>
          </a:prstGeom>
          <a:noFill/>
        </p:spPr>
        <p:txBody>
          <a:bodyPr wrap="square" rtlCol="0">
            <a:spAutoFit/>
          </a:bodyPr>
          <a:lstStyle/>
          <a:p>
            <a:r>
              <a:rPr lang="en-US" sz="1400" dirty="0" smtClean="0"/>
              <a:t>Source: CSUN Daily Sundial Newspaper</a:t>
            </a:r>
            <a:endParaRPr lang="en-US" sz="1400" dirty="0"/>
          </a:p>
        </p:txBody>
      </p:sp>
      <p:sp>
        <p:nvSpPr>
          <p:cNvPr id="8" name="Slide Number Placeholder 7"/>
          <p:cNvSpPr>
            <a:spLocks noGrp="1"/>
          </p:cNvSpPr>
          <p:nvPr>
            <p:ph type="sldNum" sz="quarter" idx="12"/>
          </p:nvPr>
        </p:nvSpPr>
        <p:spPr/>
        <p:txBody>
          <a:bodyPr/>
          <a:lstStyle/>
          <a:p>
            <a:fld id="{408E70AC-FE4F-CE4E-B44D-7CC41F7399AF}"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Diagram 2"/>
          <p:cNvGraphicFramePr/>
          <p:nvPr/>
        </p:nvGraphicFramePr>
        <p:xfrm>
          <a:off x="838200" y="2018734"/>
          <a:ext cx="7696200" cy="433761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idx="4294967295"/>
          </p:nvPr>
        </p:nvSpPr>
        <p:spPr>
          <a:xfrm>
            <a:off x="838200" y="260482"/>
            <a:ext cx="7467600" cy="1334970"/>
          </a:xfrm>
        </p:spPr>
        <p:txBody>
          <a:bodyPr>
            <a:normAutofit fontScale="90000"/>
          </a:bodyPr>
          <a:lstStyle/>
          <a:p>
            <a:pPr algn="ctr"/>
            <a:r>
              <a:rPr lang="en-US" dirty="0" smtClean="0"/>
              <a:t>Redefining Domains of Space</a:t>
            </a:r>
            <a:endParaRPr lang="en-US" dirty="0"/>
          </a:p>
        </p:txBody>
      </p:sp>
      <p:sp>
        <p:nvSpPr>
          <p:cNvPr id="6" name="Slide Number Placeholder 5"/>
          <p:cNvSpPr>
            <a:spLocks noGrp="1"/>
          </p:cNvSpPr>
          <p:nvPr>
            <p:ph type="sldNum" sz="quarter" idx="12"/>
          </p:nvPr>
        </p:nvSpPr>
        <p:spPr/>
        <p:txBody>
          <a:bodyPr/>
          <a:lstStyle/>
          <a:p>
            <a:fld id="{408E70AC-FE4F-CE4E-B44D-7CC41F7399A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Non-Public/Non-Private Space</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Public space is a domain of power for citizens.  Private space is understood to be maximum freedom and minimum government.  </a:t>
            </a:r>
          </a:p>
          <a:p>
            <a:r>
              <a:rPr lang="en-US" dirty="0" smtClean="0"/>
              <a:t>This space is misleading for individuals who enjoyed neither public rights nor private freedom  Historically, women and slaves inhabited he non-public/non-private sphere.</a:t>
            </a:r>
          </a:p>
          <a:p>
            <a:pPr lvl="1"/>
            <a:r>
              <a:rPr lang="en-US" dirty="0" smtClean="0"/>
              <a:t>Slaves enjoyed no public rights nor private freedoms</a:t>
            </a:r>
          </a:p>
          <a:p>
            <a:pPr lvl="1"/>
            <a:r>
              <a:rPr lang="en-US" dirty="0" smtClean="0"/>
              <a:t>Women were denied property and standing rights.  Home was ‘man’s castle,’ women’s dungeon.</a:t>
            </a:r>
          </a:p>
          <a:p>
            <a:r>
              <a:rPr lang="en-US" dirty="0" smtClean="0"/>
              <a:t>Today, immigrants, incarcerated, disabled, and other marginalized groups inhabit this space.  </a:t>
            </a:r>
          </a:p>
        </p:txBody>
      </p:sp>
      <p:sp>
        <p:nvSpPr>
          <p:cNvPr id="5" name="Slide Number Placeholder 4"/>
          <p:cNvSpPr>
            <a:spLocks noGrp="1"/>
          </p:cNvSpPr>
          <p:nvPr>
            <p:ph type="sldNum" sz="quarter" idx="12"/>
          </p:nvPr>
        </p:nvSpPr>
        <p:spPr/>
        <p:txBody>
          <a:bodyPr/>
          <a:lstStyle/>
          <a:p>
            <a:fld id="{408E70AC-FE4F-CE4E-B44D-7CC41F7399A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990600"/>
          </a:xfrm>
        </p:spPr>
        <p:txBody>
          <a:bodyPr>
            <a:noAutofit/>
          </a:bodyPr>
          <a:lstStyle/>
          <a:p>
            <a:pPr algn="ctr"/>
            <a:r>
              <a:rPr lang="en-US" dirty="0" smtClean="0"/>
              <a:t>The Misalignment of Power</a:t>
            </a:r>
            <a:endParaRPr lang="en-US" dirty="0"/>
          </a:p>
        </p:txBody>
      </p:sp>
      <p:sp>
        <p:nvSpPr>
          <p:cNvPr id="6" name="Content Placeholder 5"/>
          <p:cNvSpPr>
            <a:spLocks noGrp="1"/>
          </p:cNvSpPr>
          <p:nvPr>
            <p:ph sz="quarter" idx="1"/>
          </p:nvPr>
        </p:nvSpPr>
        <p:spPr>
          <a:xfrm>
            <a:off x="152400" y="1920875"/>
            <a:ext cx="3581400" cy="4800600"/>
          </a:xfrm>
        </p:spPr>
        <p:txBody>
          <a:bodyPr>
            <a:normAutofit/>
          </a:bodyPr>
          <a:lstStyle/>
          <a:p>
            <a:r>
              <a:rPr lang="en-US" dirty="0" smtClean="0"/>
              <a:t>The issue isn’t public/private, but public/corporate</a:t>
            </a:r>
          </a:p>
          <a:p>
            <a:r>
              <a:rPr lang="en-US" dirty="0" smtClean="0"/>
              <a:t>Expansion of corporate prerogative</a:t>
            </a:r>
          </a:p>
          <a:p>
            <a:r>
              <a:rPr lang="en-US" dirty="0" smtClean="0"/>
              <a:t>Corporate space diminishes public &amp; private space</a:t>
            </a:r>
            <a:endParaRPr lang="en-US" dirty="0"/>
          </a:p>
        </p:txBody>
      </p:sp>
      <p:sp>
        <p:nvSpPr>
          <p:cNvPr id="15" name="TextBox 14"/>
          <p:cNvSpPr txBox="1"/>
          <p:nvPr/>
        </p:nvSpPr>
        <p:spPr>
          <a:xfrm>
            <a:off x="4800600" y="3048000"/>
            <a:ext cx="2209800" cy="369332"/>
          </a:xfrm>
          <a:prstGeom prst="rect">
            <a:avLst/>
          </a:prstGeom>
          <a:noFill/>
        </p:spPr>
        <p:txBody>
          <a:bodyPr wrap="square" rtlCol="0">
            <a:spAutoFit/>
          </a:bodyPr>
          <a:lstStyle/>
          <a:p>
            <a:pPr algn="ctr"/>
            <a:r>
              <a:rPr lang="en-US" dirty="0" smtClean="0"/>
              <a:t>Private</a:t>
            </a:r>
            <a:endParaRPr lang="en-US" dirty="0"/>
          </a:p>
        </p:txBody>
      </p:sp>
      <p:graphicFrame>
        <p:nvGraphicFramePr>
          <p:cNvPr id="8" name="Diagram 7"/>
          <p:cNvGraphicFramePr/>
          <p:nvPr/>
        </p:nvGraphicFramePr>
        <p:xfrm>
          <a:off x="4114800" y="1600200"/>
          <a:ext cx="4648200" cy="3733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408E70AC-FE4F-CE4E-B44D-7CC41F7399AF}"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984</TotalTime>
  <Words>1813</Words>
  <Application>Microsoft Macintosh PowerPoint</Application>
  <PresentationFormat>On-screen Show (4:3)</PresentationFormat>
  <Paragraphs>196</Paragraphs>
  <Slides>35</Slides>
  <Notes>4</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Focus</vt:lpstr>
      <vt:lpstr>Slide 1</vt:lpstr>
      <vt:lpstr>Overview</vt:lpstr>
      <vt:lpstr>Slide 3</vt:lpstr>
      <vt:lpstr>Public vs. Private?</vt:lpstr>
      <vt:lpstr>Public vs. Private?</vt:lpstr>
      <vt:lpstr>Public vs. Private?</vt:lpstr>
      <vt:lpstr>Redefining Domains of Space</vt:lpstr>
      <vt:lpstr>Non-Public/Non-Private Space</vt:lpstr>
      <vt:lpstr>The Misalignment of Power</vt:lpstr>
      <vt:lpstr>Characteristics of  different spaces</vt:lpstr>
      <vt:lpstr>Slide 11</vt:lpstr>
      <vt:lpstr>Expansion of Corporate Domain</vt:lpstr>
      <vt:lpstr>Expansion of Corporate Domain</vt:lpstr>
      <vt:lpstr>Expansion of Corporate Domain</vt:lpstr>
      <vt:lpstr>Corporate Personhood</vt:lpstr>
      <vt:lpstr>Legal Fiction</vt:lpstr>
      <vt:lpstr>Corporations, Race &amp;  14th Amendment</vt:lpstr>
      <vt:lpstr>The Reconstruction Court</vt:lpstr>
      <vt:lpstr>Corporate Prerogative &amp; Civil Rights</vt:lpstr>
      <vt:lpstr>Slide 20</vt:lpstr>
      <vt:lpstr>Corporate Prerogative</vt:lpstr>
      <vt:lpstr>Citizens United</vt:lpstr>
      <vt:lpstr>Corporate Misalignment</vt:lpstr>
      <vt:lpstr>Recent Financial Fraud </vt:lpstr>
      <vt:lpstr>LIBOR (London Interbank Offered Rate) Scandal</vt:lpstr>
      <vt:lpstr>HSBC Scandal</vt:lpstr>
      <vt:lpstr>USA v. Carollo</vt:lpstr>
      <vt:lpstr>Globalization</vt:lpstr>
      <vt:lpstr>Sandy Weill on Squakbox</vt:lpstr>
      <vt:lpstr>Dodd-Frank</vt:lpstr>
      <vt:lpstr>Slide 31</vt:lpstr>
      <vt:lpstr>The Circle of Human Concern</vt:lpstr>
      <vt:lpstr>Effects of Misalignment </vt:lpstr>
      <vt:lpstr>Effects of Misalignment</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 Zamora-Moeller</dc:creator>
  <cp:lastModifiedBy>Kathryn Zamora-Moeller</cp:lastModifiedBy>
  <cp:revision>15</cp:revision>
  <dcterms:created xsi:type="dcterms:W3CDTF">2012-09-07T14:32:45Z</dcterms:created>
  <dcterms:modified xsi:type="dcterms:W3CDTF">2012-09-07T14:35:10Z</dcterms:modified>
</cp:coreProperties>
</file>