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1" r:id="rId3"/>
    <p:sldId id="287" r:id="rId4"/>
    <p:sldId id="288" r:id="rId5"/>
    <p:sldId id="276" r:id="rId6"/>
    <p:sldId id="274" r:id="rId7"/>
    <p:sldId id="277" r:id="rId8"/>
    <p:sldId id="290" r:id="rId9"/>
    <p:sldId id="292" r:id="rId10"/>
    <p:sldId id="293" r:id="rId11"/>
    <p:sldId id="295" r:id="rId12"/>
    <p:sldId id="296" r:id="rId13"/>
    <p:sldId id="306" r:id="rId14"/>
    <p:sldId id="307" r:id="rId15"/>
    <p:sldId id="298" r:id="rId16"/>
    <p:sldId id="300" r:id="rId17"/>
    <p:sldId id="301" r:id="rId18"/>
    <p:sldId id="329" r:id="rId19"/>
    <p:sldId id="303" r:id="rId20"/>
    <p:sldId id="330" r:id="rId21"/>
    <p:sldId id="331" r:id="rId22"/>
    <p:sldId id="333" r:id="rId23"/>
    <p:sldId id="321" r:id="rId24"/>
    <p:sldId id="322" r:id="rId25"/>
    <p:sldId id="323" r:id="rId26"/>
    <p:sldId id="324" r:id="rId27"/>
    <p:sldId id="325" r:id="rId28"/>
    <p:sldId id="308" r:id="rId29"/>
    <p:sldId id="309" r:id="rId30"/>
    <p:sldId id="315" r:id="rId31"/>
    <p:sldId id="319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10C09-B544-45C2-9021-1BCB2E29CDA4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71B2-9940-481D-9806-B41C4BD66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2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86311-A39E-407A-922C-96C306300A80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AD7C7-15BA-4780-B351-74C9D2DC35D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jpeg"/><Relationship Id="rId7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32" y="2438400"/>
            <a:ext cx="7772400" cy="1199704"/>
          </a:xfrm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v. Texas and the Future of Affirmative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23341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0" y="3962400"/>
            <a:ext cx="546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j</a:t>
            </a:r>
            <a:r>
              <a:rPr lang="en-US" i="1" dirty="0" smtClean="0"/>
              <a:t>ohn </a:t>
            </a:r>
            <a:r>
              <a:rPr lang="en-US" i="1" dirty="0" smtClean="0"/>
              <a:t>a. powell,</a:t>
            </a:r>
            <a:endParaRPr lang="en-US" i="1" dirty="0"/>
          </a:p>
          <a:p>
            <a:r>
              <a:rPr lang="en-US" i="1" dirty="0" smtClean="0"/>
              <a:t>Director</a:t>
            </a:r>
            <a:r>
              <a:rPr lang="en-US" i="1" dirty="0"/>
              <a:t>,</a:t>
            </a:r>
          </a:p>
          <a:p>
            <a:r>
              <a:rPr lang="en-US" i="1" dirty="0"/>
              <a:t>Haas </a:t>
            </a:r>
            <a:r>
              <a:rPr lang="en-US" i="1" dirty="0" smtClean="0"/>
              <a:t>Institute for a Fair and Inclusive Society</a:t>
            </a:r>
            <a:endParaRPr lang="en-US" i="1" dirty="0"/>
          </a:p>
          <a:p>
            <a:r>
              <a:rPr lang="en-US" i="1" dirty="0" smtClean="0"/>
              <a:t>October </a:t>
            </a:r>
            <a:r>
              <a:rPr lang="en-US" i="1" dirty="0"/>
              <a:t>18, 2012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15" y="87867"/>
            <a:ext cx="2089592" cy="215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Struck down the plan as a violation of the EPC, holding that:</a:t>
            </a:r>
          </a:p>
          <a:p>
            <a:pPr marL="624078" indent="-514350">
              <a:buFont typeface="+mj-lt"/>
              <a:buAutoNum type="arabicParenR"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All racial classifications are subject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strict scrutiny.   </a:t>
            </a:r>
          </a:p>
          <a:p>
            <a:pPr marL="624078" indent="-514350">
              <a:buFont typeface="+mj-lt"/>
              <a:buAutoNum type="arabicParenR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buFont typeface="+mj-lt"/>
              <a:buAutoNum type="arabicParenR"/>
            </a:pPr>
            <a:r>
              <a:rPr lang="en-US" dirty="0"/>
              <a:t>Remedying </a:t>
            </a:r>
            <a:r>
              <a:rPr lang="en-US" dirty="0" smtClean="0"/>
              <a:t>Societal </a:t>
            </a:r>
            <a:r>
              <a:rPr lang="en-US" dirty="0"/>
              <a:t>Discrimination is not 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buFont typeface="+mj-lt"/>
              <a:buAutoNum type="arabicParenR"/>
            </a:pPr>
            <a:endParaRPr lang="en-US" dirty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Ethnic/racial diversity is one element out of many that a university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en-US" i="1" dirty="0" smtClean="0"/>
              <a:t> </a:t>
            </a:r>
            <a:r>
              <a:rPr lang="en-US" dirty="0" smtClean="0"/>
              <a:t>consider in attaining a heterogeneous student body.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Strict Scrutiny? </a:t>
            </a:r>
            <a:endParaRPr lang="en-US" dirty="0"/>
          </a:p>
        </p:txBody>
      </p:sp>
      <p:sp>
        <p:nvSpPr>
          <p:cNvPr id="533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Strict Scrutiny is a </a:t>
            </a:r>
            <a:r>
              <a:rPr lang="en-US" sz="2400" dirty="0"/>
              <a:t>l</a:t>
            </a:r>
            <a:r>
              <a:rPr lang="en-US" sz="2400" dirty="0" smtClean="0"/>
              <a:t>egal standard and a two pronged test.  It is the highest level of judicial scrutiny for constitutional review.  </a:t>
            </a:r>
          </a:p>
          <a:p>
            <a:endParaRPr lang="en-US" sz="2400" dirty="0"/>
          </a:p>
          <a:p>
            <a:r>
              <a:rPr lang="en-US" sz="2400" dirty="0" smtClean="0"/>
              <a:t>To satisfy this standard, racial </a:t>
            </a:r>
            <a:r>
              <a:rPr lang="en-US" sz="2400" dirty="0"/>
              <a:t>classifications are constitutional only if </a:t>
            </a:r>
            <a:r>
              <a:rPr lang="en-US" sz="2400" dirty="0" smtClean="0"/>
              <a:t>they: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630936" lvl="2" indent="0">
              <a:buNone/>
            </a:pPr>
            <a:r>
              <a:rPr lang="en-US" sz="2200" dirty="0" smtClean="0"/>
              <a:t>1) Serve a compelling governmental interest </a:t>
            </a:r>
          </a:p>
          <a:p>
            <a:pPr marL="630936" lvl="2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	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936" lvl="2" indent="0">
              <a:buNone/>
            </a:pPr>
            <a:r>
              <a:rPr lang="en-US" sz="2200" dirty="0" smtClean="0"/>
              <a:t>2) Are narrowly </a:t>
            </a:r>
            <a:r>
              <a:rPr lang="en-US" sz="2200" dirty="0"/>
              <a:t>tailored </a:t>
            </a:r>
            <a:r>
              <a:rPr lang="en-US" sz="2200" dirty="0" smtClean="0"/>
              <a:t>to serve that interest  </a:t>
            </a:r>
            <a:endParaRPr lang="en-US" sz="2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5971-4695-4589-BD07-8F0B4BE51A2C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Strict Scrutiny serves two primary goals: </a:t>
            </a:r>
          </a:p>
          <a:p>
            <a:pPr>
              <a:buNone/>
            </a:pPr>
            <a:endParaRPr lang="en-US" sz="24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 “Smoking Out” Function: strict judicial scrutiny permits an inquiry into the interests at issue, without presuming a benign motive.</a:t>
            </a:r>
          </a:p>
          <a:p>
            <a:pPr marL="914400" lvl="1" indent="-457200">
              <a:buFont typeface="+mj-lt"/>
              <a:buAutoNum type="arabicParenR"/>
            </a:pPr>
            <a:endParaRPr lang="en-US" sz="24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Cost/Benefit Function: The EPC protects individuals, not groups.   Strict Scrutiny balances the government interests with the costs to individuals.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Strict Scrutiny?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Petitioners, Michigan residents and Caucasian, applied for admissions to the University of Michigan’s College of Literature, Science, and Arts, and were denied admission.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Applicants who were members of an underrepresented minority group were awarded 20 points (on a 150 point scale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Petitioners filed suit alleging discrimination on the basis of race in violation of the EPC and Title VI. 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0" y="246321"/>
            <a:ext cx="8229600" cy="1143000"/>
          </a:xfrm>
        </p:spPr>
        <p:txBody>
          <a:bodyPr/>
          <a:lstStyle/>
          <a:p>
            <a:r>
              <a:rPr lang="en-US" i="1" dirty="0" smtClean="0"/>
              <a:t>	Gratz v. Bollinger </a:t>
            </a:r>
            <a:r>
              <a:rPr lang="en-US" dirty="0" smtClean="0"/>
              <a:t>(2003)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16" y="3544"/>
            <a:ext cx="1518684" cy="13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admissions plan was unconstitutional because:</a:t>
            </a:r>
          </a:p>
          <a:p>
            <a:endParaRPr lang="en-US" sz="2400" dirty="0" smtClean="0"/>
          </a:p>
          <a:p>
            <a:pPr lvl="2"/>
            <a:r>
              <a:rPr lang="en-US" sz="2200" dirty="0" smtClean="0"/>
              <a:t>The 20 point bonus undermined individual consideration because minimally qualified applicants would then be automatically accepted.</a:t>
            </a:r>
          </a:p>
          <a:p>
            <a:pPr marL="109728" indent="0">
              <a:buNone/>
            </a:pPr>
            <a:r>
              <a:rPr lang="en-US" sz="2400" dirty="0" smtClean="0"/>
              <a:t>   </a:t>
            </a:r>
          </a:p>
          <a:p>
            <a:pPr lvl="2"/>
            <a:r>
              <a:rPr lang="en-US" sz="2200" dirty="0" smtClean="0"/>
              <a:t>The 20 points were awarded solely on one consideration: membership in an under-represented minority group.</a:t>
            </a:r>
          </a:p>
          <a:p>
            <a:pPr marL="109728" indent="0">
              <a:buNone/>
            </a:pPr>
            <a:endParaRPr lang="en-US" sz="2400" dirty="0" smtClean="0"/>
          </a:p>
          <a:p>
            <a:pPr lvl="2"/>
            <a:r>
              <a:rPr lang="en-US" sz="2200" dirty="0" smtClean="0"/>
              <a:t>Being automatically admitted precludes consideration of other individual characteristics. 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Court held...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359806"/>
            <a:ext cx="1498194" cy="14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Court held that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09728" indent="0"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/>
              <a:t>The University of Michigan Law School had a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</a:t>
            </a:r>
            <a:r>
              <a:rPr lang="en-US" sz="3000" dirty="0"/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r>
              <a:rPr lang="en-US" sz="3000" dirty="0"/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en-US" sz="3000" dirty="0"/>
              <a:t> in attaining a diverse student body.</a:t>
            </a:r>
          </a:p>
          <a:p>
            <a:pPr marL="109728" indent="0">
              <a:buNone/>
            </a:pPr>
            <a:endParaRPr lang="en-US" sz="3000" dirty="0"/>
          </a:p>
          <a:p>
            <a:r>
              <a:rPr lang="en-US" sz="3000" dirty="0"/>
              <a:t>The admissions program was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narrowly tailored </a:t>
            </a:r>
            <a:r>
              <a:rPr lang="en-US" sz="3000" dirty="0"/>
              <a:t>and thus did not violate the EPC.  </a:t>
            </a:r>
          </a:p>
          <a:p>
            <a:pPr marL="109728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Grutter v. Bollinger </a:t>
            </a:r>
            <a:r>
              <a:rPr lang="en-US" dirty="0" smtClean="0"/>
              <a:t>(2003)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77" y="0"/>
            <a:ext cx="155243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Court found that the benefits from diversity are substantial: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sz="2400" dirty="0" smtClean="0"/>
              <a:t>Breaks down racial stereotypes</a:t>
            </a:r>
          </a:p>
          <a:p>
            <a:pPr marL="850392" lvl="1" indent="-457200">
              <a:buFont typeface="+mj-lt"/>
              <a:buAutoNum type="arabicParenR"/>
            </a:pPr>
            <a:endParaRPr lang="en-US" sz="24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sz="2400" dirty="0" smtClean="0"/>
              <a:t>Promotes cross-racial understanding</a:t>
            </a:r>
          </a:p>
          <a:p>
            <a:pPr marL="850392" lvl="1" indent="-457200">
              <a:buFont typeface="+mj-lt"/>
              <a:buAutoNum type="arabicParenR"/>
            </a:pPr>
            <a:endParaRPr lang="en-US" sz="24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sz="2400" dirty="0" smtClean="0"/>
              <a:t>Creates livelier, more spirited, and enlightening classrooms</a:t>
            </a:r>
          </a:p>
          <a:p>
            <a:pPr marL="850392" lvl="1" indent="-457200">
              <a:buFont typeface="+mj-lt"/>
              <a:buAutoNum type="arabicParenR"/>
            </a:pPr>
            <a:endParaRPr lang="en-US" sz="24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sz="2400" dirty="0"/>
              <a:t>P</a:t>
            </a:r>
            <a:r>
              <a:rPr lang="en-US" sz="2400" dirty="0" smtClean="0"/>
              <a:t>repares students for diverse workforce and professional life </a:t>
            </a:r>
          </a:p>
          <a:p>
            <a:pPr marL="850392" lvl="1" indent="-457200">
              <a:buFont typeface="+mj-lt"/>
              <a:buAutoNum type="arabicParenR"/>
            </a:pPr>
            <a:endParaRPr lang="en-US" sz="24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sz="2400" dirty="0" smtClean="0"/>
              <a:t>Prepares students for citizenship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the Court’s reasoning?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Tailoring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sz="2400" dirty="0"/>
              <a:t>P</a:t>
            </a:r>
            <a:r>
              <a:rPr lang="en-US" sz="2400" dirty="0" smtClean="0"/>
              <a:t>rogram cannot use a “quota” </a:t>
            </a:r>
          </a:p>
          <a:p>
            <a:pPr marL="566928" indent="-457200">
              <a:buFont typeface="+mj-lt"/>
              <a:buAutoNum type="arabicParenR"/>
            </a:pPr>
            <a:endParaRPr lang="en-US" sz="2400" dirty="0"/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Race cannot be a defining feature of an applicant’s application: individualized, holistic review must be given   </a:t>
            </a:r>
          </a:p>
          <a:p>
            <a:pPr marL="566928" indent="-457200">
              <a:buFont typeface="+mj-lt"/>
              <a:buAutoNum type="arabicParenR"/>
            </a:pPr>
            <a:endParaRPr lang="en-US" sz="2400" dirty="0" smtClean="0"/>
          </a:p>
          <a:p>
            <a:pPr marL="624078" indent="-514350">
              <a:buFont typeface="+mj-lt"/>
              <a:buAutoNum type="arabicParenR"/>
            </a:pPr>
            <a:r>
              <a:rPr lang="en-US" sz="2400" dirty="0"/>
              <a:t>Serious, good faith consideration of workable race-neutral </a:t>
            </a:r>
            <a:r>
              <a:rPr lang="en-US" sz="2400" dirty="0" smtClean="0"/>
              <a:t>alternatives</a:t>
            </a:r>
            <a:endParaRPr lang="en-US" sz="2400" b="1" i="1" dirty="0" smtClean="0"/>
          </a:p>
          <a:p>
            <a:pPr marL="566928" indent="-457200">
              <a:buFont typeface="+mj-lt"/>
              <a:buAutoNum type="arabicParenR"/>
            </a:pPr>
            <a:endParaRPr lang="en-US" sz="2400" b="1" i="1" dirty="0"/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No undue harm to any member of any racial group   </a:t>
            </a:r>
          </a:p>
          <a:p>
            <a:pPr marL="566928" indent="-457200">
              <a:buFont typeface="+mj-lt"/>
              <a:buAutoNum type="arabicParenR"/>
            </a:pPr>
            <a:endParaRPr lang="en-US" sz="2400" dirty="0" smtClean="0"/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/>
              <a:t>Time Limited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D92-0431-41A3-8540-8AB7935AC0D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49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Court Composition in </a:t>
            </a:r>
            <a:r>
              <a:rPr lang="en-US" sz="3600" i="1" dirty="0" smtClean="0"/>
              <a:t>Grutter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i="1" dirty="0"/>
              <a:t>Gratz</a:t>
            </a:r>
          </a:p>
        </p:txBody>
      </p:sp>
      <p:pic>
        <p:nvPicPr>
          <p:cNvPr id="549891" name="Picture 3" descr="tho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563" y="5105400"/>
            <a:ext cx="1722437" cy="1981200"/>
          </a:xfrm>
          <a:prstGeom prst="rect">
            <a:avLst/>
          </a:prstGeom>
          <a:noFill/>
        </p:spPr>
      </p:pic>
      <p:pic>
        <p:nvPicPr>
          <p:cNvPr id="549892" name="Picture 4" descr="Stev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1676400" cy="1828800"/>
          </a:xfrm>
          <a:prstGeom prst="rect">
            <a:avLst/>
          </a:prstGeom>
          <a:noFill/>
        </p:spPr>
      </p:pic>
      <p:pic>
        <p:nvPicPr>
          <p:cNvPr id="549893" name="Picture 5" descr="ginsbu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352800"/>
            <a:ext cx="1524000" cy="1752600"/>
          </a:xfrm>
          <a:prstGeom prst="rect">
            <a:avLst/>
          </a:prstGeom>
          <a:noFill/>
        </p:spPr>
      </p:pic>
      <p:pic>
        <p:nvPicPr>
          <p:cNvPr id="549894" name="Picture 6" descr="so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1697038" cy="1981200"/>
          </a:xfrm>
          <a:prstGeom prst="rect">
            <a:avLst/>
          </a:prstGeom>
          <a:noFill/>
        </p:spPr>
      </p:pic>
      <p:pic>
        <p:nvPicPr>
          <p:cNvPr id="549895" name="Picture 7" descr="brey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105400"/>
            <a:ext cx="1501775" cy="1981200"/>
          </a:xfrm>
          <a:prstGeom prst="rect">
            <a:avLst/>
          </a:prstGeom>
          <a:noFill/>
        </p:spPr>
      </p:pic>
      <p:pic>
        <p:nvPicPr>
          <p:cNvPr id="549896" name="Picture 8" descr="oconn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219200"/>
            <a:ext cx="2382838" cy="2667000"/>
          </a:xfrm>
          <a:prstGeom prst="rect">
            <a:avLst/>
          </a:prstGeom>
          <a:noFill/>
        </p:spPr>
      </p:pic>
      <p:pic>
        <p:nvPicPr>
          <p:cNvPr id="549897" name="Picture 9" descr="rehnquis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352800"/>
            <a:ext cx="1752600" cy="1752600"/>
          </a:xfrm>
          <a:prstGeom prst="rect">
            <a:avLst/>
          </a:prstGeom>
          <a:noFill/>
        </p:spPr>
      </p:pic>
      <p:pic>
        <p:nvPicPr>
          <p:cNvPr id="549898" name="Picture 10" descr="scal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0638" y="3352800"/>
            <a:ext cx="1503362" cy="1752600"/>
          </a:xfrm>
          <a:prstGeom prst="rect">
            <a:avLst/>
          </a:prstGeom>
          <a:noFill/>
        </p:spPr>
      </p:pic>
      <p:pic>
        <p:nvPicPr>
          <p:cNvPr id="549899" name="Picture 11" descr="Kenned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5105400"/>
            <a:ext cx="1493838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4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4F4E-1247-475C-887F-192D4A4534B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2006: Justice Alito replaces </a:t>
            </a:r>
            <a:r>
              <a:rPr lang="en-US" sz="2800" dirty="0"/>
              <a:t>Justice </a:t>
            </a:r>
            <a:r>
              <a:rPr lang="en-US" sz="2800" dirty="0" smtClean="0"/>
              <a:t>O’Connor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Justice </a:t>
            </a:r>
            <a:r>
              <a:rPr lang="en-US" sz="2800" dirty="0"/>
              <a:t>Kennedy </a:t>
            </a:r>
            <a:r>
              <a:rPr lang="en-US" sz="2800" dirty="0" smtClean="0"/>
              <a:t>is </a:t>
            </a:r>
            <a:r>
              <a:rPr lang="en-US" sz="2800" dirty="0"/>
              <a:t>the Critical </a:t>
            </a:r>
            <a:r>
              <a:rPr lang="en-US" sz="2800" dirty="0" smtClean="0"/>
              <a:t>Vote </a:t>
            </a:r>
            <a:endParaRPr lang="en-US" sz="2800" dirty="0"/>
          </a:p>
        </p:txBody>
      </p:sp>
      <p:pic>
        <p:nvPicPr>
          <p:cNvPr id="550915" name="Picture 3" descr="tho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638" y="5105400"/>
            <a:ext cx="1503362" cy="1981200"/>
          </a:xfrm>
          <a:prstGeom prst="rect">
            <a:avLst/>
          </a:prstGeom>
          <a:noFill/>
        </p:spPr>
      </p:pic>
      <p:pic>
        <p:nvPicPr>
          <p:cNvPr id="550916" name="Picture 4" descr="Stev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1676400" cy="1828800"/>
          </a:xfrm>
          <a:prstGeom prst="rect">
            <a:avLst/>
          </a:prstGeom>
          <a:noFill/>
        </p:spPr>
      </p:pic>
      <p:pic>
        <p:nvPicPr>
          <p:cNvPr id="550917" name="Picture 5" descr="ginsbu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352800"/>
            <a:ext cx="1524000" cy="1752600"/>
          </a:xfrm>
          <a:prstGeom prst="rect">
            <a:avLst/>
          </a:prstGeom>
          <a:noFill/>
        </p:spPr>
      </p:pic>
      <p:pic>
        <p:nvPicPr>
          <p:cNvPr id="550918" name="Picture 6" descr="so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1697038" cy="1981200"/>
          </a:xfrm>
          <a:prstGeom prst="rect">
            <a:avLst/>
          </a:prstGeom>
          <a:noFill/>
        </p:spPr>
      </p:pic>
      <p:pic>
        <p:nvPicPr>
          <p:cNvPr id="550919" name="Picture 7" descr="brey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105400"/>
            <a:ext cx="1501775" cy="1981200"/>
          </a:xfrm>
          <a:prstGeom prst="rect">
            <a:avLst/>
          </a:prstGeom>
          <a:noFill/>
        </p:spPr>
      </p:pic>
      <p:pic>
        <p:nvPicPr>
          <p:cNvPr id="550922" name="Picture 10" descr="scal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0638" y="3352800"/>
            <a:ext cx="1503362" cy="1752600"/>
          </a:xfrm>
          <a:prstGeom prst="rect">
            <a:avLst/>
          </a:prstGeom>
          <a:noFill/>
        </p:spPr>
      </p:pic>
      <p:pic>
        <p:nvPicPr>
          <p:cNvPr id="550923" name="Picture 11" descr="Kenned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2362200"/>
            <a:ext cx="1666875" cy="2209800"/>
          </a:xfrm>
          <a:prstGeom prst="rect">
            <a:avLst/>
          </a:prstGeom>
          <a:noFill/>
        </p:spPr>
      </p:pic>
      <p:pic>
        <p:nvPicPr>
          <p:cNvPr id="55092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1762" y="3352800"/>
            <a:ext cx="146596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092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1762" y="5105400"/>
            <a:ext cx="1489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2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arenR"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The Importance of Race-Conscious Admissions</a:t>
            </a:r>
          </a:p>
          <a:p>
            <a:pPr marL="624078" indent="-514350">
              <a:buFont typeface="+mj-lt"/>
              <a:buAutoNum type="arabicParenR"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A Brief History of Race-Conscious Admissions</a:t>
            </a:r>
          </a:p>
          <a:p>
            <a:pPr marL="624078" indent="-514350">
              <a:buFont typeface="+mj-lt"/>
              <a:buAutoNum type="arabicParenR"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Facts of </a:t>
            </a:r>
            <a:r>
              <a:rPr lang="en-US" i="1" dirty="0"/>
              <a:t>Fisher v. </a:t>
            </a:r>
            <a:r>
              <a:rPr lang="en-US" i="1" dirty="0" smtClean="0"/>
              <a:t>Texas</a:t>
            </a:r>
          </a:p>
          <a:p>
            <a:pPr marL="624078" indent="-514350">
              <a:buFont typeface="+mj-lt"/>
              <a:buAutoNum type="arabicParenR"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Possible Outcomes in Fisher</a:t>
            </a:r>
          </a:p>
          <a:p>
            <a:pPr marL="624078" indent="-514350">
              <a:buFont typeface="+mj-lt"/>
              <a:buAutoNum type="arabicParenR"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Post-Fisher Advocacy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4F4E-1247-475C-887F-192D4A4534B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50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the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 2009</a:t>
            </a:r>
            <a:r>
              <a:rPr lang="en-US" sz="3100" dirty="0"/>
              <a:t>: Justice </a:t>
            </a:r>
            <a:r>
              <a:rPr lang="en-US" sz="3100" dirty="0" smtClean="0"/>
              <a:t>Sotomayor </a:t>
            </a:r>
            <a:r>
              <a:rPr lang="en-US" sz="3100" dirty="0"/>
              <a:t>replaces Justice </a:t>
            </a:r>
            <a:r>
              <a:rPr lang="en-US" sz="3100" dirty="0" smtClean="0"/>
              <a:t>Souter 2010: Justice Kagan replaces Justice </a:t>
            </a:r>
            <a:r>
              <a:rPr lang="en-US" sz="3100" dirty="0" smtClean="0"/>
              <a:t>Stevens </a:t>
            </a:r>
            <a:r>
              <a:rPr lang="en-US" sz="2200" dirty="0" smtClean="0"/>
              <a:t>(Justice Kagan recused herself from </a:t>
            </a:r>
            <a:r>
              <a:rPr lang="en-US" sz="2200" i="1" dirty="0" smtClean="0"/>
              <a:t>Fisher</a:t>
            </a:r>
            <a:r>
              <a:rPr lang="en-US" sz="2200" dirty="0" smtClean="0"/>
              <a:t>) 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Justice Kennedy </a:t>
            </a:r>
            <a:r>
              <a:rPr lang="en-US" sz="3100" dirty="0"/>
              <a:t>is </a:t>
            </a:r>
            <a:r>
              <a:rPr lang="en-US" sz="3100" i="1" dirty="0" smtClean="0"/>
              <a:t>still</a:t>
            </a:r>
            <a:r>
              <a:rPr lang="en-US" sz="3100" dirty="0"/>
              <a:t> </a:t>
            </a:r>
            <a:r>
              <a:rPr lang="en-US" sz="3100" dirty="0" smtClean="0"/>
              <a:t> the </a:t>
            </a:r>
            <a:r>
              <a:rPr lang="en-US" sz="3100" dirty="0"/>
              <a:t>Critical </a:t>
            </a:r>
            <a:r>
              <a:rPr lang="en-US" sz="3100" dirty="0" smtClean="0"/>
              <a:t>Vote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50915" name="Picture 3" descr="tho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562" y="4883002"/>
            <a:ext cx="1722437" cy="1981200"/>
          </a:xfrm>
          <a:prstGeom prst="rect">
            <a:avLst/>
          </a:prstGeom>
          <a:noFill/>
        </p:spPr>
      </p:pic>
      <p:pic>
        <p:nvPicPr>
          <p:cNvPr id="550917" name="Picture 5" descr="ginsb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049" y="3475889"/>
            <a:ext cx="1524000" cy="1673812"/>
          </a:xfrm>
          <a:prstGeom prst="rect">
            <a:avLst/>
          </a:prstGeom>
          <a:noFill/>
        </p:spPr>
      </p:pic>
      <p:pic>
        <p:nvPicPr>
          <p:cNvPr id="550919" name="Picture 7" descr="brey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1" y="5130651"/>
            <a:ext cx="1501775" cy="1752600"/>
          </a:xfrm>
          <a:prstGeom prst="rect">
            <a:avLst/>
          </a:prstGeom>
          <a:noFill/>
        </p:spPr>
      </p:pic>
      <p:pic>
        <p:nvPicPr>
          <p:cNvPr id="550922" name="Picture 10" descr="scal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0638" y="3352800"/>
            <a:ext cx="1503362" cy="1752600"/>
          </a:xfrm>
          <a:prstGeom prst="rect">
            <a:avLst/>
          </a:prstGeom>
          <a:noFill/>
        </p:spPr>
      </p:pic>
      <p:pic>
        <p:nvPicPr>
          <p:cNvPr id="550923" name="Picture 11" descr="Kenned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9366" y="2887624"/>
            <a:ext cx="1666875" cy="2209800"/>
          </a:xfrm>
          <a:prstGeom prst="rect">
            <a:avLst/>
          </a:prstGeom>
          <a:noFill/>
        </p:spPr>
      </p:pic>
      <p:pic>
        <p:nvPicPr>
          <p:cNvPr id="55092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1888" y="3360775"/>
            <a:ext cx="1428750" cy="17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092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1888" y="5097424"/>
            <a:ext cx="1428750" cy="17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5889"/>
            <a:ext cx="1339049" cy="167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701"/>
            <a:ext cx="1371601" cy="17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Justice Kennedy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Justice Kennedy dissented in </a:t>
            </a:r>
            <a:r>
              <a:rPr lang="en-US" sz="2400" i="1" dirty="0" smtClean="0"/>
              <a:t>Grutter</a:t>
            </a:r>
            <a:r>
              <a:rPr lang="en-US" sz="2400" dirty="0" smtClean="0"/>
              <a:t>, but agreed with Justice O’Connor’s opinion that promoting diversity in higher education is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governmental interest</a:t>
            </a:r>
            <a:r>
              <a:rPr lang="en-US" sz="2400" dirty="0" smtClean="0"/>
              <a:t> that justifies the use of race in admissions</a:t>
            </a:r>
            <a:r>
              <a:rPr lang="en-US" sz="2400" dirty="0" smtClean="0"/>
              <a:t>.</a:t>
            </a:r>
          </a:p>
          <a:p>
            <a:pPr marL="109728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However, Justice Kennedy (as in </a:t>
            </a:r>
            <a:r>
              <a:rPr lang="en-US" sz="2400" i="1" dirty="0" smtClean="0"/>
              <a:t>Grutter</a:t>
            </a:r>
            <a:r>
              <a:rPr lang="en-US" sz="2400" dirty="0" smtClean="0"/>
              <a:t>) is likely to hold that the UT plan is </a:t>
            </a:r>
            <a:r>
              <a:rPr lang="en-US" sz="2400" u="sng" dirty="0" smtClean="0"/>
              <a:t>NOT</a:t>
            </a:r>
            <a:r>
              <a:rPr lang="en-US" sz="2400" dirty="0" smtClean="0"/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narrowly tailored</a:t>
            </a:r>
            <a:r>
              <a:rPr lang="en-US" sz="2400" dirty="0" smtClean="0"/>
              <a:t>.  </a:t>
            </a:r>
            <a:endParaRPr lang="en-US" sz="240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1111EF99-1E28-4060-A6E8-3E2BEF5855A0}" type="slidenum">
              <a:rPr lang="en-US" smtClean="0">
                <a:latin typeface="Arial" charset="0"/>
              </a:rPr>
              <a:pPr/>
              <a:t>21</a:t>
            </a:fld>
            <a:endParaRPr lang="en-US" dirty="0" smtClean="0">
              <a:latin typeface="Arial" charset="0"/>
            </a:endParaRPr>
          </a:p>
        </p:txBody>
      </p:sp>
      <p:pic>
        <p:nvPicPr>
          <p:cNvPr id="5" name="Picture 11" descr="Kenne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0"/>
            <a:ext cx="1666875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narrow fluctuation band raises an inference that the Law School subverted individual determination.</a:t>
            </a:r>
          </a:p>
          <a:p>
            <a:pPr lvl="2"/>
            <a:r>
              <a:rPr lang="en-US" sz="1800" dirty="0"/>
              <a:t>From 1995-1998 :</a:t>
            </a:r>
          </a:p>
          <a:p>
            <a:pPr lvl="3"/>
            <a:r>
              <a:rPr lang="en-US" sz="1600" dirty="0"/>
              <a:t>The percentage of enrolled minorities fluctuated only by 0.3% from 13.5% to </a:t>
            </a:r>
            <a:r>
              <a:rPr lang="en-US" sz="1600" dirty="0" smtClean="0"/>
              <a:t>13.8%</a:t>
            </a:r>
          </a:p>
          <a:p>
            <a:pPr lvl="3"/>
            <a:r>
              <a:rPr lang="en-US" sz="1600" dirty="0" smtClean="0"/>
              <a:t>The number of minority students to whom offers were extended varied by just 2.2% from 15.6% to 13.4%</a:t>
            </a:r>
          </a:p>
          <a:p>
            <a:pPr marL="914400" lvl="3" indent="0">
              <a:buNone/>
            </a:pPr>
            <a:endParaRPr lang="en-US" sz="1600" dirty="0"/>
          </a:p>
          <a:p>
            <a:r>
              <a:rPr lang="en-US" sz="2400" dirty="0" smtClean="0"/>
              <a:t>Checking </a:t>
            </a:r>
            <a:r>
              <a:rPr lang="en-US" sz="2400" dirty="0"/>
              <a:t>of daily reports undermined individual </a:t>
            </a:r>
            <a:r>
              <a:rPr lang="en-US" sz="2400" dirty="0" smtClean="0"/>
              <a:t>determination </a:t>
            </a:r>
          </a:p>
          <a:p>
            <a:pPr lvl="2"/>
            <a:r>
              <a:rPr lang="en-US" sz="1800" dirty="0" smtClean="0"/>
              <a:t>Daily Reports informed UT personnel whether they were short of assembling a critical mass of minorities</a:t>
            </a:r>
            <a:endParaRPr lang="en-US" sz="1800" dirty="0"/>
          </a:p>
          <a:p>
            <a:pPr lvl="2"/>
            <a:r>
              <a:rPr lang="en-US" sz="1800" dirty="0" smtClean="0"/>
              <a:t> “The bonus factor of race…then became divorced from individual review.” </a:t>
            </a:r>
          </a:p>
          <a:p>
            <a:pPr lvl="2"/>
            <a:endParaRPr lang="en-US" sz="18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Justice Kennedy: </a:t>
            </a:r>
            <a:r>
              <a:rPr lang="en-US" dirty="0"/>
              <a:t>Narrow </a:t>
            </a:r>
            <a:r>
              <a:rPr lang="en-US" dirty="0" smtClean="0"/>
              <a:t>Tailoring (</a:t>
            </a:r>
            <a:r>
              <a:rPr lang="en-US" sz="3600" i="1" dirty="0" smtClean="0"/>
              <a:t>Grutter</a:t>
            </a:r>
            <a:r>
              <a:rPr lang="en-US" dirty="0"/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13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Fisher v. Texas</a:t>
            </a:r>
            <a:endParaRPr lang="en-US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Future of Affirmative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4A176-FAD7-4067-9F20-D579212F08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5" name="Picture 3" descr="C:\Users\smenendian\AppData\Local\Microsoft\Windows\Temporary Internet Files\Content.IE5\NMQGR82H\MC90044139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982787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2"/>
            <a:ext cx="25368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Abigail Fisher, a white female, was denied admission to the University of Texas, and did not qualify for automatic admissions under the 10% Law.</a:t>
            </a:r>
          </a:p>
          <a:p>
            <a:pPr marL="109728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The University of Texas has two admissions pools:</a:t>
            </a:r>
          </a:p>
          <a:p>
            <a:pPr lvl="2">
              <a:defRPr/>
            </a:pPr>
            <a:r>
              <a:rPr lang="en-US" sz="2200" dirty="0" smtClean="0"/>
              <a:t>Individuals automatically admitted through the 10% law</a:t>
            </a:r>
          </a:p>
          <a:p>
            <a:pPr lvl="2">
              <a:defRPr/>
            </a:pPr>
            <a:r>
              <a:rPr lang="en-US" sz="2200" dirty="0" smtClean="0"/>
              <a:t>A holistic admissions procedure that looks at the race of the individual applicant (ala </a:t>
            </a:r>
            <a:r>
              <a:rPr lang="en-US" sz="2200" i="1" dirty="0" smtClean="0"/>
              <a:t>Grutter).</a:t>
            </a:r>
            <a:endParaRPr lang="en-US" sz="220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4AB50CA9-3345-4C77-9D2F-96A23272088F}" type="slidenum">
              <a:rPr lang="en-US" smtClean="0">
                <a:latin typeface="Arial" charset="0"/>
              </a:rPr>
              <a:pPr/>
              <a:t>24</a:t>
            </a:fld>
            <a:endParaRPr lang="en-US" dirty="0" smtClean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5" y="1772"/>
            <a:ext cx="254577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Guarantees admission to the University of Texas – the state’s flagship university -- for every student who graduates in the top 10% of their graduating </a:t>
            </a:r>
            <a:r>
              <a:rPr lang="en-US" sz="2400" dirty="0" smtClean="0"/>
              <a:t>class  </a:t>
            </a: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Relies on patterns of residential segregation to generate </a:t>
            </a:r>
            <a:r>
              <a:rPr lang="en-US" sz="2400" dirty="0" smtClean="0"/>
              <a:t>diversity</a:t>
            </a: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Caused a split between conservative rural representatives and conservative suburban </a:t>
            </a:r>
            <a:r>
              <a:rPr lang="en-US" sz="2400" dirty="0" smtClean="0"/>
              <a:t>legislators </a:t>
            </a:r>
            <a:endParaRPr lang="en-US" sz="2400" dirty="0" smtClean="0"/>
          </a:p>
          <a:p>
            <a:pPr lvl="2"/>
            <a:r>
              <a:rPr lang="en-US" sz="2400" i="1" dirty="0" smtClean="0"/>
              <a:t>Some counties in West Texas had never sent a high school graduate to the University of Texas</a:t>
            </a:r>
            <a:r>
              <a:rPr lang="en-US" sz="2400" dirty="0" smtClean="0"/>
              <a:t>. 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Texas-Ten Percent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6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		Fisher v. Texas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8165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Ms. Fisher sued Texas arguing that the use of race in undergraduate admissions violates the equal protection clause of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Amendment.</a:t>
            </a:r>
          </a:p>
          <a:p>
            <a:pPr marL="109728" indent="0">
              <a:buNone/>
              <a:defRPr/>
            </a:pPr>
            <a:endParaRPr lang="en-US" sz="2400" dirty="0" smtClean="0"/>
          </a:p>
          <a:p>
            <a:pPr lvl="2">
              <a:defRPr/>
            </a:pPr>
            <a:r>
              <a:rPr lang="en-US" sz="2200" dirty="0" smtClean="0"/>
              <a:t>She argues she had better credentials than minority applicants that were admitted.</a:t>
            </a:r>
          </a:p>
          <a:p>
            <a:pPr marL="630936" lvl="2" indent="0">
              <a:buNone/>
              <a:defRPr/>
            </a:pPr>
            <a:endParaRPr lang="en-US" sz="2200" dirty="0" smtClean="0"/>
          </a:p>
          <a:p>
            <a:pPr lvl="2">
              <a:defRPr/>
            </a:pPr>
            <a:r>
              <a:rPr lang="en-US" sz="2200" dirty="0" smtClean="0"/>
              <a:t>She also argues that the success of the 10% plan in generating student body diversity at UT renders the additional race-conscious procedure unnecessary. 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C01EAB9B-2D73-4227-90D0-A6724BADB706}" type="slidenum">
              <a:rPr lang="en-US" smtClean="0">
                <a:latin typeface="Arial" charset="0"/>
              </a:rPr>
              <a:pPr/>
              <a:t>26</a:t>
            </a:fld>
            <a:endParaRPr lang="en-US" dirty="0" smtClean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6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800" dirty="0" smtClean="0"/>
              <a:t> UT Enrollment v. State Demographics</a:t>
            </a:r>
            <a:endParaRPr lang="en-US" sz="3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1625" y="1600200"/>
          <a:ext cx="8540751" cy="396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46917"/>
                <a:gridCol w="2846917"/>
                <a:gridCol w="2846917"/>
              </a:tblGrid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Demographics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White,</a:t>
                      </a:r>
                      <a:r>
                        <a:rPr lang="en-US" baseline="0" dirty="0" smtClean="0"/>
                        <a:t> Non-Hispanic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45.3%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4.4%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Hispanic/Latino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37.6%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9DEECDAA-DFE1-4B21-B758-D3CE47905485}" type="slidenum">
              <a:rPr lang="en-US" smtClean="0">
                <a:latin typeface="Arial" charset="0"/>
              </a:rPr>
              <a:pPr/>
              <a:t>27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752601"/>
            <a:ext cx="7772400" cy="1829761"/>
          </a:xfrm>
        </p:spPr>
        <p:txBody>
          <a:bodyPr/>
          <a:lstStyle/>
          <a:p>
            <a:r>
              <a:rPr lang="en-US" dirty="0" smtClean="0"/>
              <a:t>Possible Outcomes in </a:t>
            </a:r>
            <a:r>
              <a:rPr lang="en-US" i="1" dirty="0" smtClean="0"/>
              <a:t>Fisher v. Texas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6" y="0"/>
            <a:ext cx="17145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96" y="3986362"/>
            <a:ext cx="4176204" cy="222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sz="2800" b="1" dirty="0" smtClean="0"/>
              <a:t>Worst Case Scenario: </a:t>
            </a:r>
            <a:r>
              <a:rPr lang="en-US" sz="2800" dirty="0"/>
              <a:t>The Court strikes down UT’s admissions policy, and overturns </a:t>
            </a:r>
            <a:r>
              <a:rPr lang="en-US" sz="2800" i="1" dirty="0"/>
              <a:t>Grutter</a:t>
            </a:r>
            <a:r>
              <a:rPr lang="en-US" sz="2800" dirty="0"/>
              <a:t> in the process.</a:t>
            </a:r>
          </a:p>
          <a:p>
            <a:pPr marL="624078" indent="-514350">
              <a:buFont typeface="+mj-lt"/>
              <a:buAutoNum type="arabicParenR"/>
            </a:pPr>
            <a:endParaRPr lang="en-US" sz="2800" dirty="0" smtClean="0"/>
          </a:p>
          <a:p>
            <a:pPr marL="624078" indent="-514350">
              <a:buFont typeface="+mj-lt"/>
              <a:buAutoNum type="arabicParenR"/>
            </a:pPr>
            <a:r>
              <a:rPr lang="en-US" sz="2800" b="1" dirty="0" smtClean="0"/>
              <a:t>Narrow Ruling: </a:t>
            </a:r>
            <a:r>
              <a:rPr lang="en-US" sz="2800" dirty="0"/>
              <a:t>The Court strikes down UT’s admissions policy, but under the </a:t>
            </a:r>
            <a:r>
              <a:rPr lang="en-US" sz="2800" i="1" dirty="0"/>
              <a:t>Grutter/Bakke</a:t>
            </a:r>
            <a:r>
              <a:rPr lang="en-US" sz="2800" dirty="0"/>
              <a:t> standard, preserving race-conscious admissions when proven necessary and narrowly tailored.</a:t>
            </a:r>
          </a:p>
          <a:p>
            <a:pPr marL="624078" indent="-514350">
              <a:buFont typeface="+mj-lt"/>
              <a:buAutoNum type="arabicParenR"/>
            </a:pPr>
            <a:endParaRPr lang="en-US" sz="2800" dirty="0" smtClean="0"/>
          </a:p>
          <a:p>
            <a:pPr marL="624078" lvl="0" indent="-514350">
              <a:buFont typeface="+mj-lt"/>
              <a:buAutoNum type="arabicParenR"/>
            </a:pPr>
            <a:r>
              <a:rPr lang="en-US" sz="2800" b="1" dirty="0"/>
              <a:t>Best Case Scenario: </a:t>
            </a:r>
            <a:r>
              <a:rPr lang="en-US" sz="2800" dirty="0"/>
              <a:t>The Court Upholds the UT Admissions </a:t>
            </a:r>
            <a:r>
              <a:rPr lang="en-US" sz="2800" dirty="0" smtClean="0"/>
              <a:t>Policy.</a:t>
            </a:r>
          </a:p>
          <a:p>
            <a:pPr marL="624078" lvl="0" indent="-514350">
              <a:buFont typeface="+mj-lt"/>
              <a:buAutoNum type="arabicParenR"/>
            </a:pPr>
            <a:endParaRPr lang="en-US" sz="2800" dirty="0" smtClean="0"/>
          </a:p>
          <a:p>
            <a:pPr marL="624078" lvl="0" indent="-514350">
              <a:buFont typeface="+mj-lt"/>
              <a:buAutoNum type="arabicParenR"/>
            </a:pPr>
            <a:r>
              <a:rPr lang="en-US" sz="2800" b="1" dirty="0" smtClean="0"/>
              <a:t>Possible, but not likely</a:t>
            </a:r>
            <a:r>
              <a:rPr lang="en-US" sz="2800" dirty="0" smtClean="0"/>
              <a:t>:  The Court rules it does not have jurisdiction because Ms. Fisher does not have standing.</a:t>
            </a:r>
          </a:p>
          <a:p>
            <a:pPr marL="624078" lvl="0" indent="-514350">
              <a:buFont typeface="+mj-lt"/>
              <a:buAutoNum type="arabicParenR"/>
            </a:pPr>
            <a:endParaRPr lang="en-US" dirty="0"/>
          </a:p>
          <a:p>
            <a:pPr marL="624078" lvl="0" indent="-514350">
              <a:buFont typeface="+mj-lt"/>
              <a:buAutoNum type="arabicParenR"/>
            </a:pPr>
            <a:endParaRPr lang="en-US" dirty="0"/>
          </a:p>
          <a:p>
            <a:pPr marL="624078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Possible Outcomes: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Importance of Race-Conscious Admissions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Post-Fisher Possibilities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Q:\GIS\K12 diversity\257926_7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67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Post-Fisher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Court upholds UT’s plan</a:t>
            </a:r>
          </a:p>
          <a:p>
            <a:pPr lvl="2">
              <a:defRPr/>
            </a:pPr>
            <a:r>
              <a:rPr lang="en-US" sz="2200" dirty="0" smtClean="0"/>
              <a:t>Universities can rely on race-based admissions policies with greater confidence.</a:t>
            </a:r>
          </a:p>
          <a:p>
            <a:pPr marL="109728" indent="0">
              <a:buNone/>
              <a:defRPr/>
            </a:pPr>
            <a:endParaRPr lang="en-US" dirty="0" smtClean="0"/>
          </a:p>
          <a:p>
            <a:pPr marL="109728" indent="0">
              <a:buNone/>
              <a:defRPr/>
            </a:pPr>
            <a:r>
              <a:rPr lang="en-US" dirty="0" smtClean="0"/>
              <a:t>		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marL="109728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Court strikes down UT’s plan under </a:t>
            </a:r>
            <a:r>
              <a:rPr lang="en-US" i="1" dirty="0" smtClean="0"/>
              <a:t>Grutter</a:t>
            </a:r>
            <a:r>
              <a:rPr lang="en-US" dirty="0" smtClean="0"/>
              <a:t> or overturns </a:t>
            </a:r>
            <a:r>
              <a:rPr lang="en-US" i="1" dirty="0" smtClean="0"/>
              <a:t>Grutter…</a:t>
            </a: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248C16DB-F973-4AA2-90EA-25683188FA61}" type="slidenum">
              <a:rPr lang="en-US" smtClean="0">
                <a:latin typeface="Arial" charset="0"/>
              </a:rPr>
              <a:pPr/>
              <a:t>31</a:t>
            </a:fld>
            <a:endParaRPr lang="en-US" dirty="0" smtClean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68" y="0"/>
            <a:ext cx="270753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01" y="5353051"/>
            <a:ext cx="2255164" cy="15049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400" dirty="0"/>
              <a:t>Geographic </a:t>
            </a:r>
            <a:r>
              <a:rPr lang="en-US" sz="2400" dirty="0" smtClean="0"/>
              <a:t>diversity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en-US" sz="2400" dirty="0" smtClean="0"/>
              <a:t>Socio-economic diversity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Preference for racially isolated school </a:t>
            </a:r>
            <a:r>
              <a:rPr lang="en-US" sz="2400" dirty="0" smtClean="0"/>
              <a:t>applicants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Diversity </a:t>
            </a:r>
            <a:r>
              <a:rPr lang="en-US" sz="2400" dirty="0" smtClean="0"/>
              <a:t>capital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Opportunity </a:t>
            </a:r>
            <a:r>
              <a:rPr lang="en-US" sz="2400" dirty="0" smtClean="0"/>
              <a:t>Enrollment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Targeted recruitment from minority </a:t>
            </a:r>
            <a:r>
              <a:rPr lang="en-US" sz="2400" dirty="0" smtClean="0"/>
              <a:t>schools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Reduce reliance on SAT/ACT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Post-Fisher Possibilities: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Segregation</a:t>
            </a:r>
            <a:br>
              <a:rPr lang="en-US" dirty="0" smtClean="0"/>
            </a:br>
            <a:r>
              <a:rPr lang="en-US" dirty="0" smtClean="0"/>
              <a:t>&amp;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1">
              <a:buClr>
                <a:srgbClr val="2DA2BF"/>
              </a:buClr>
              <a:defRPr/>
            </a:pP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Hyper-segregated: </a:t>
            </a:r>
            <a:r>
              <a:rPr lang="en-US" sz="2200" dirty="0" smtClean="0">
                <a:solidFill>
                  <a:prstClr val="black"/>
                </a:solidFill>
              </a:rPr>
              <a:t>About </a:t>
            </a:r>
            <a:r>
              <a:rPr lang="en-US" sz="2200" dirty="0">
                <a:solidFill>
                  <a:prstClr val="black"/>
                </a:solidFill>
              </a:rPr>
              <a:t>1 in 6 </a:t>
            </a:r>
            <a:r>
              <a:rPr lang="en-US" sz="2200" dirty="0" smtClean="0">
                <a:solidFill>
                  <a:prstClr val="black"/>
                </a:solidFill>
              </a:rPr>
              <a:t>Black </a:t>
            </a:r>
            <a:r>
              <a:rPr lang="en-US" sz="2200" dirty="0">
                <a:solidFill>
                  <a:prstClr val="black"/>
                </a:solidFill>
              </a:rPr>
              <a:t>and Latino students are hyper-segregated, and attend schools in which the student body is 99-100% minority.</a:t>
            </a:r>
          </a:p>
          <a:p>
            <a:pPr lvl="1">
              <a:buClr>
                <a:srgbClr val="2DA2BF"/>
              </a:buClr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  <a:defRPr/>
            </a:pP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Intensely segregated</a:t>
            </a:r>
            <a:r>
              <a:rPr lang="en-US" sz="2200" dirty="0" smtClean="0">
                <a:solidFill>
                  <a:prstClr val="black"/>
                </a:solidFill>
              </a:rPr>
              <a:t>: Nearly </a:t>
            </a:r>
            <a:r>
              <a:rPr lang="en-US" sz="2200" dirty="0">
                <a:solidFill>
                  <a:prstClr val="black"/>
                </a:solidFill>
              </a:rPr>
              <a:t>40% of </a:t>
            </a:r>
            <a:r>
              <a:rPr lang="en-US" sz="2200" dirty="0" smtClean="0">
                <a:solidFill>
                  <a:prstClr val="black"/>
                </a:solidFill>
              </a:rPr>
              <a:t>Black </a:t>
            </a:r>
            <a:r>
              <a:rPr lang="en-US" sz="2200" dirty="0">
                <a:solidFill>
                  <a:prstClr val="black"/>
                </a:solidFill>
              </a:rPr>
              <a:t>and Latino students attend </a:t>
            </a:r>
            <a:r>
              <a:rPr lang="en-US" sz="2200" dirty="0" smtClean="0">
                <a:solidFill>
                  <a:prstClr val="black"/>
                </a:solidFill>
              </a:rPr>
              <a:t>‘intensely </a:t>
            </a:r>
            <a:r>
              <a:rPr lang="en-US" sz="2200" dirty="0">
                <a:solidFill>
                  <a:prstClr val="black"/>
                </a:solidFill>
              </a:rPr>
              <a:t>segregated schools,’ in which 90-100% of the students are minority.</a:t>
            </a:r>
          </a:p>
          <a:p>
            <a:pPr lvl="1">
              <a:buClr>
                <a:srgbClr val="2DA2BF"/>
              </a:buClr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  <a:defRPr/>
            </a:pP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Whites 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isolated</a:t>
            </a:r>
            <a:r>
              <a:rPr lang="en-US" sz="2200" dirty="0" smtClean="0">
                <a:solidFill>
                  <a:prstClr val="black"/>
                </a:solidFill>
              </a:rPr>
              <a:t>: The </a:t>
            </a:r>
            <a:r>
              <a:rPr lang="en-US" sz="2200" dirty="0">
                <a:solidFill>
                  <a:prstClr val="black"/>
                </a:solidFill>
              </a:rPr>
              <a:t>typical white student attends a school that is 80% white, which is much higher than their share of overall public school </a:t>
            </a:r>
            <a:r>
              <a:rPr lang="en-US" sz="2200" dirty="0" smtClean="0">
                <a:solidFill>
                  <a:prstClr val="black"/>
                </a:solidFill>
              </a:rPr>
              <a:t>enrollment.</a:t>
            </a:r>
          </a:p>
          <a:p>
            <a:pPr lvl="1">
              <a:buClr>
                <a:srgbClr val="2DA2BF"/>
              </a:buClr>
              <a:defRPr/>
            </a:pPr>
            <a:endParaRPr lang="en-US" sz="21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►"/>
              <a:defRPr/>
            </a:pPr>
            <a:endParaRPr lang="en-US" sz="2000" i="1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83058E5C-DC9C-432F-843E-84D95E578AF0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16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3" indent="0">
              <a:buNone/>
              <a:defRPr/>
            </a:pPr>
            <a:endParaRPr lang="en-US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8892" lvl="1" indent="-342900">
              <a:defRPr/>
            </a:pPr>
            <a:r>
              <a:rPr lang="en-US" sz="2400" dirty="0" smtClean="0"/>
              <a:t>3 of 4 persons living in concentrated </a:t>
            </a:r>
            <a:r>
              <a:rPr lang="en-US" sz="2400" dirty="0"/>
              <a:t>poverty are Black or Latino even there are more poor </a:t>
            </a:r>
            <a:r>
              <a:rPr lang="en-US" sz="2400" dirty="0" smtClean="0"/>
              <a:t>Whites </a:t>
            </a:r>
            <a:r>
              <a:rPr lang="en-US" sz="2400" dirty="0"/>
              <a:t>in absolute numbers. </a:t>
            </a:r>
            <a:endParaRPr lang="en-US" sz="2400" dirty="0" smtClean="0"/>
          </a:p>
          <a:p>
            <a:pPr marL="800100" lvl="3" indent="-342900">
              <a:defRPr/>
            </a:pPr>
            <a:r>
              <a:rPr lang="en-US" sz="2000" i="1" dirty="0" smtClean="0"/>
              <a:t>Concentrated Poverty: neighborhoods where over 40% of residents live below the Federal Poverty Line</a:t>
            </a:r>
          </a:p>
          <a:p>
            <a:pPr marL="457200" lvl="3" indent="0">
              <a:buNone/>
              <a:defRPr/>
            </a:pPr>
            <a:endParaRPr lang="en-US" sz="2000" dirty="0" smtClean="0"/>
          </a:p>
          <a:p>
            <a:pPr marL="278892" lvl="1" indent="-342900">
              <a:defRPr/>
            </a:pPr>
            <a:r>
              <a:rPr lang="en-US" sz="2400" dirty="0" smtClean="0"/>
              <a:t>Only </a:t>
            </a:r>
            <a:r>
              <a:rPr lang="en-US" sz="2400" dirty="0"/>
              <a:t>1/5 of the schools with less than 10% black or Latino populations are high poverty schools.  </a:t>
            </a:r>
          </a:p>
          <a:p>
            <a:pPr marL="278892" lvl="1" indent="-342900">
              <a:defRPr/>
            </a:pPr>
            <a:endParaRPr lang="en-US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9728" indent="0">
              <a:buNone/>
            </a:pP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and Concentrated Poverty</a:t>
            </a:r>
            <a:endParaRPr lang="en-US" dirty="0"/>
          </a:p>
        </p:txBody>
      </p:sp>
      <p:pic>
        <p:nvPicPr>
          <p:cNvPr id="4" name="Picture 4" descr="MCBD196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7400"/>
            <a:ext cx="1677988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/>
              <a:t>Racial breakdown of college students who received college degrees in 2003: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/>
              <a:t>Whites - 70%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/>
              <a:t>Blacks - 8.7% </a:t>
            </a:r>
            <a:r>
              <a:rPr lang="en-US" sz="2000" dirty="0"/>
              <a:t>(despite being 13% of the population)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/>
              <a:t>Hispanics - 6.3%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/>
              <a:t>Asians - 6.2% </a:t>
            </a:r>
            <a:endParaRPr lang="en-US" sz="2400" dirty="0" smtClean="0"/>
          </a:p>
          <a:p>
            <a:pPr marL="347472" lvl="2" indent="0">
              <a:spcBef>
                <a:spcPts val="400"/>
              </a:spcBef>
              <a:buSzPct val="68000"/>
              <a:buNone/>
            </a:pPr>
            <a:endParaRPr lang="en-US" sz="24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74% of students at the 146 most selective four-year colleges and universities in the U.S. came from the top socioeconomic status quarter of American families; 3% from the bottom quarter</a:t>
            </a:r>
          </a:p>
          <a:p>
            <a:pPr marL="347472" lvl="2" indent="0">
              <a:spcBef>
                <a:spcPts val="400"/>
              </a:spcBef>
              <a:buSzPct val="68000"/>
              <a:buNone/>
            </a:pPr>
            <a:endParaRPr lang="en-US" sz="2400" dirty="0" smtClean="0"/>
          </a:p>
          <a:p>
            <a:pPr marL="347472" lvl="2" indent="0">
              <a:spcBef>
                <a:spcPts val="400"/>
              </a:spcBef>
              <a:buSzPct val="68000"/>
              <a:buNone/>
            </a:pPr>
            <a:endParaRPr lang="en-US" sz="2200" dirty="0"/>
          </a:p>
          <a:p>
            <a:pPr marL="347472" lvl="2" indent="0">
              <a:spcBef>
                <a:spcPts val="400"/>
              </a:spcBef>
              <a:buSzPct val="68000"/>
              <a:buNone/>
            </a:pPr>
            <a:endParaRPr lang="en-US" sz="22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52400"/>
            <a:ext cx="1663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Standardized tests do not measure intelligence.  They measure developed skills.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Standardized Tests like SAT, LSAT, etc are poor predictors of student performance.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Standardized tests measure family, and especially intergenerational wealth.  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to </a:t>
            </a:r>
            <a:r>
              <a:rPr lang="en-US" dirty="0" smtClean="0"/>
              <a:t>Diversity -Testocracy</a:t>
            </a:r>
            <a:endParaRPr lang="en-US" dirty="0"/>
          </a:p>
        </p:txBody>
      </p:sp>
      <p:pic>
        <p:nvPicPr>
          <p:cNvPr id="4" name="Picture 4" descr="MPj04014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7210"/>
            <a:ext cx="1828800" cy="141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077200" cy="2439361"/>
          </a:xfrm>
        </p:spPr>
        <p:txBody>
          <a:bodyPr/>
          <a:lstStyle/>
          <a:p>
            <a:r>
              <a:rPr lang="en-US" dirty="0" smtClean="0"/>
              <a:t>A Brief History of Race-Conscious Admissions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Allan Bakke, a white male, applied to Medical School of the University of California Davis, and was rejected.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UC Davis had two admissions tracks: general admissions and special admissions for disadvantaged students of a “minority group.”   </a:t>
            </a:r>
          </a:p>
          <a:p>
            <a:pPr lvl="2"/>
            <a:r>
              <a:rPr lang="en-US" sz="2200" dirty="0" smtClean="0"/>
              <a:t>‘Special admissions’ set aside 16-100 seats.    </a:t>
            </a:r>
          </a:p>
          <a:p>
            <a:pPr marL="393192" lvl="1" indent="0">
              <a:buNone/>
            </a:pPr>
            <a:endParaRPr lang="en-US" sz="2400" dirty="0"/>
          </a:p>
          <a:p>
            <a:r>
              <a:rPr lang="en-US" sz="2400" dirty="0" smtClean="0"/>
              <a:t>Allan Bakke sued arguing that but for the special admissions track, he would have been admitted.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Regents of the University of California v. Bakke (1978)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1551</TotalTime>
  <Words>1371</Words>
  <Application>Microsoft Office PowerPoint</Application>
  <PresentationFormat>On-screen Show (4:3)</PresentationFormat>
  <Paragraphs>220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PowerPoint Presentation</vt:lpstr>
      <vt:lpstr>Overview</vt:lpstr>
      <vt:lpstr>The Importance of Race-Conscious Admissions</vt:lpstr>
      <vt:lpstr>Segregation &amp; Education </vt:lpstr>
      <vt:lpstr>Race and Concentrated Poverty</vt:lpstr>
      <vt:lpstr>Higher Education</vt:lpstr>
      <vt:lpstr>Challenges to Diversity -Testocracy</vt:lpstr>
      <vt:lpstr>A Brief History of Race-Conscious Admissions</vt:lpstr>
      <vt:lpstr>Regents of the University of California v. Bakke (1978)</vt:lpstr>
      <vt:lpstr>The Court:</vt:lpstr>
      <vt:lpstr>What is Strict Scrutiny? </vt:lpstr>
      <vt:lpstr>Why Strict Scrutiny?</vt:lpstr>
      <vt:lpstr> Gratz v. Bollinger (2003)</vt:lpstr>
      <vt:lpstr>The Court held...</vt:lpstr>
      <vt:lpstr>Grutter v. Bollinger (2003)</vt:lpstr>
      <vt:lpstr>What was the Court’s reasoning?</vt:lpstr>
      <vt:lpstr>Narrow Tailoring Requirements</vt:lpstr>
      <vt:lpstr>Court Composition in Grutter and Gratz</vt:lpstr>
      <vt:lpstr>   Changing Composition of the Court   2006: Justice Alito replaces Justice O’Connor  Justice Kennedy is the Critical Vote </vt:lpstr>
      <vt:lpstr>     Changing Composition of the Court    2009: Justice Sotomayor replaces Justice Souter 2010: Justice Kagan replaces Justice Stevens (Justice Kagan recused herself from Fisher)    Justice Kennedy is still  the Critical Vote </vt:lpstr>
      <vt:lpstr>Justice Kennedy is Key</vt:lpstr>
      <vt:lpstr>   Justice Kennedy: Narrow Tailoring (Grutter)     </vt:lpstr>
      <vt:lpstr>Fisher v. Texas</vt:lpstr>
      <vt:lpstr>The Facts</vt:lpstr>
      <vt:lpstr>The Texas-Ten Percent Plan</vt:lpstr>
      <vt:lpstr>  Fisher v. Texas</vt:lpstr>
      <vt:lpstr> UT Enrollment v. State Demographics</vt:lpstr>
      <vt:lpstr>Possible Outcomes in Fisher v. Texas</vt:lpstr>
      <vt:lpstr>  Possible Outcomes:</vt:lpstr>
      <vt:lpstr>Post-Fisher Possibilities</vt:lpstr>
      <vt:lpstr>Post-Fisher Planning</vt:lpstr>
      <vt:lpstr>Post-Fisher Possibilities: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</dc:creator>
  <cp:lastModifiedBy>IN</cp:lastModifiedBy>
  <cp:revision>76</cp:revision>
  <dcterms:created xsi:type="dcterms:W3CDTF">2011-04-27T17:09:22Z</dcterms:created>
  <dcterms:modified xsi:type="dcterms:W3CDTF">2012-10-18T02:49:12Z</dcterms:modified>
</cp:coreProperties>
</file>