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39"/>
  </p:notesMasterIdLst>
  <p:handoutMasterIdLst>
    <p:handoutMasterId r:id="rId40"/>
  </p:handoutMasterIdLst>
  <p:sldIdLst>
    <p:sldId id="272" r:id="rId2"/>
    <p:sldId id="257" r:id="rId3"/>
    <p:sldId id="275" r:id="rId4"/>
    <p:sldId id="274" r:id="rId5"/>
    <p:sldId id="281" r:id="rId6"/>
    <p:sldId id="283" r:id="rId7"/>
    <p:sldId id="324" r:id="rId8"/>
    <p:sldId id="280" r:id="rId9"/>
    <p:sldId id="295" r:id="rId10"/>
    <p:sldId id="314" r:id="rId11"/>
    <p:sldId id="315" r:id="rId12"/>
    <p:sldId id="306" r:id="rId13"/>
    <p:sldId id="309" r:id="rId14"/>
    <p:sldId id="310" r:id="rId15"/>
    <p:sldId id="311" r:id="rId16"/>
    <p:sldId id="312" r:id="rId17"/>
    <p:sldId id="313" r:id="rId18"/>
    <p:sldId id="317" r:id="rId19"/>
    <p:sldId id="279" r:id="rId20"/>
    <p:sldId id="258" r:id="rId21"/>
    <p:sldId id="259" r:id="rId22"/>
    <p:sldId id="260" r:id="rId23"/>
    <p:sldId id="273" r:id="rId24"/>
    <p:sldId id="292" r:id="rId25"/>
    <p:sldId id="319" r:id="rId26"/>
    <p:sldId id="320" r:id="rId27"/>
    <p:sldId id="300" r:id="rId28"/>
    <p:sldId id="261" r:id="rId29"/>
    <p:sldId id="293" r:id="rId30"/>
    <p:sldId id="294" r:id="rId31"/>
    <p:sldId id="302" r:id="rId32"/>
    <p:sldId id="264" r:id="rId33"/>
    <p:sldId id="265" r:id="rId34"/>
    <p:sldId id="325" r:id="rId35"/>
    <p:sldId id="303" r:id="rId36"/>
    <p:sldId id="318" r:id="rId37"/>
    <p:sldId id="30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68" d="100"/>
          <a:sy n="68" d="100"/>
        </p:scale>
        <p:origin x="-1792"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C8AD1-F41D-40E2-829D-10044524E962}" type="doc">
      <dgm:prSet loTypeId="urn:microsoft.com/office/officeart/2005/8/layout/radial4" loCatId="relationship" qsTypeId="urn:microsoft.com/office/officeart/2005/8/quickstyle/simple1#2" qsCatId="simple" csTypeId="urn:microsoft.com/office/officeart/2005/8/colors/accent1_2#2" csCatId="accent1" phldr="1"/>
      <dgm:spPr/>
      <dgm:t>
        <a:bodyPr/>
        <a:lstStyle/>
        <a:p>
          <a:endParaRPr lang="en-US"/>
        </a:p>
      </dgm:t>
    </dgm:pt>
    <dgm:pt modelId="{7C0932CC-4344-4E5D-9241-FE7E3FD67FB2}">
      <dgm:prSet phldrT="[Text]"/>
      <dgm:spPr/>
      <dgm:t>
        <a:bodyPr/>
        <a:lstStyle/>
        <a:p>
          <a:r>
            <a:rPr lang="en-US" dirty="0" smtClean="0"/>
            <a:t>Outcomes</a:t>
          </a:r>
        </a:p>
        <a:p>
          <a:r>
            <a:rPr lang="en-US" dirty="0" smtClean="0"/>
            <a:t>&amp;</a:t>
          </a:r>
        </a:p>
        <a:p>
          <a:r>
            <a:rPr lang="en-US" dirty="0" smtClean="0"/>
            <a:t>Behaviors</a:t>
          </a:r>
          <a:endParaRPr lang="en-US" dirty="0"/>
        </a:p>
      </dgm:t>
    </dgm:pt>
    <dgm:pt modelId="{448D2772-725E-4E6C-854A-0086F92D7910}" type="parTrans" cxnId="{52C84D64-C269-4611-B2B2-81915F034EE6}">
      <dgm:prSet/>
      <dgm:spPr/>
      <dgm:t>
        <a:bodyPr/>
        <a:lstStyle/>
        <a:p>
          <a:endParaRPr lang="en-US"/>
        </a:p>
      </dgm:t>
    </dgm:pt>
    <dgm:pt modelId="{8B8EBA42-C51D-4AFE-85E8-1F724D87E5C5}" type="sibTrans" cxnId="{52C84D64-C269-4611-B2B2-81915F034EE6}">
      <dgm:prSet/>
      <dgm:spPr/>
      <dgm:t>
        <a:bodyPr/>
        <a:lstStyle/>
        <a:p>
          <a:endParaRPr lang="en-US"/>
        </a:p>
      </dgm:t>
    </dgm:pt>
    <dgm:pt modelId="{EF1DBD02-D36F-4447-A5A2-FE5DD52A0818}">
      <dgm:prSet phldrT="[Text]"/>
      <dgm:spPr/>
      <dgm:t>
        <a:bodyPr/>
        <a:lstStyle/>
        <a:p>
          <a:r>
            <a:rPr lang="en-US" dirty="0" smtClean="0"/>
            <a:t>Social</a:t>
          </a:r>
          <a:endParaRPr lang="en-US" dirty="0"/>
        </a:p>
      </dgm:t>
    </dgm:pt>
    <dgm:pt modelId="{A4204981-06BB-4234-B781-DC7E92DE752E}" type="parTrans" cxnId="{2F88EDB6-471B-429E-B7EB-0E910F52B7BF}">
      <dgm:prSet/>
      <dgm:spPr/>
      <dgm:t>
        <a:bodyPr/>
        <a:lstStyle/>
        <a:p>
          <a:endParaRPr lang="en-US" dirty="0"/>
        </a:p>
      </dgm:t>
    </dgm:pt>
    <dgm:pt modelId="{20714098-AF12-4D81-A2D6-662602CFD3E9}" type="sibTrans" cxnId="{2F88EDB6-471B-429E-B7EB-0E910F52B7BF}">
      <dgm:prSet/>
      <dgm:spPr/>
      <dgm:t>
        <a:bodyPr/>
        <a:lstStyle/>
        <a:p>
          <a:endParaRPr lang="en-US"/>
        </a:p>
      </dgm:t>
    </dgm:pt>
    <dgm:pt modelId="{1217169A-C2BA-4802-932E-FB0EB1A06677}">
      <dgm:prSet phldrT="[Text]"/>
      <dgm:spPr/>
      <dgm:t>
        <a:bodyPr/>
        <a:lstStyle/>
        <a:p>
          <a:r>
            <a:rPr lang="en-US" dirty="0" smtClean="0"/>
            <a:t>Physical</a:t>
          </a:r>
          <a:endParaRPr lang="en-US" dirty="0"/>
        </a:p>
      </dgm:t>
    </dgm:pt>
    <dgm:pt modelId="{144E8DF4-528E-4DC7-8DFC-CEDB661320C6}" type="parTrans" cxnId="{92A05D74-AC32-47FC-B5CB-DEFCA9601041}">
      <dgm:prSet/>
      <dgm:spPr/>
      <dgm:t>
        <a:bodyPr/>
        <a:lstStyle/>
        <a:p>
          <a:endParaRPr lang="en-US" dirty="0"/>
        </a:p>
      </dgm:t>
    </dgm:pt>
    <dgm:pt modelId="{59A5E217-BE4A-4D60-AD7D-71126F122E78}" type="sibTrans" cxnId="{92A05D74-AC32-47FC-B5CB-DEFCA9601041}">
      <dgm:prSet/>
      <dgm:spPr/>
      <dgm:t>
        <a:bodyPr/>
        <a:lstStyle/>
        <a:p>
          <a:endParaRPr lang="en-US"/>
        </a:p>
      </dgm:t>
    </dgm:pt>
    <dgm:pt modelId="{50F49051-A359-421F-BA3A-0F6F0D6BBE1E}">
      <dgm:prSet phldrT="[Text]"/>
      <dgm:spPr/>
      <dgm:t>
        <a:bodyPr/>
        <a:lstStyle/>
        <a:p>
          <a:r>
            <a:rPr lang="en-US" dirty="0" smtClean="0"/>
            <a:t>Cultural</a:t>
          </a:r>
          <a:endParaRPr lang="en-US" dirty="0"/>
        </a:p>
      </dgm:t>
    </dgm:pt>
    <dgm:pt modelId="{5DA2DF06-8594-4109-A980-5FC077526FBB}" type="parTrans" cxnId="{5877443E-B6B6-4139-AF1B-740FC5A1C8B5}">
      <dgm:prSet/>
      <dgm:spPr/>
      <dgm:t>
        <a:bodyPr/>
        <a:lstStyle/>
        <a:p>
          <a:endParaRPr lang="en-US" dirty="0"/>
        </a:p>
      </dgm:t>
    </dgm:pt>
    <dgm:pt modelId="{A1923429-81FF-4E17-86D8-5DD48B1A4945}" type="sibTrans" cxnId="{5877443E-B6B6-4139-AF1B-740FC5A1C8B5}">
      <dgm:prSet/>
      <dgm:spPr/>
      <dgm:t>
        <a:bodyPr/>
        <a:lstStyle/>
        <a:p>
          <a:endParaRPr lang="en-US"/>
        </a:p>
      </dgm:t>
    </dgm:pt>
    <dgm:pt modelId="{32AF2A47-4985-4DDB-A2BA-4E2945499253}" type="pres">
      <dgm:prSet presAssocID="{17FC8AD1-F41D-40E2-829D-10044524E962}" presName="cycle" presStyleCnt="0">
        <dgm:presLayoutVars>
          <dgm:chMax val="1"/>
          <dgm:dir/>
          <dgm:animLvl val="ctr"/>
          <dgm:resizeHandles val="exact"/>
        </dgm:presLayoutVars>
      </dgm:prSet>
      <dgm:spPr/>
      <dgm:t>
        <a:bodyPr/>
        <a:lstStyle/>
        <a:p>
          <a:endParaRPr lang="en-US"/>
        </a:p>
      </dgm:t>
    </dgm:pt>
    <dgm:pt modelId="{26A6D517-AE9E-487B-BB73-8655346A5688}" type="pres">
      <dgm:prSet presAssocID="{7C0932CC-4344-4E5D-9241-FE7E3FD67FB2}" presName="centerShape" presStyleLbl="node0" presStyleIdx="0" presStyleCnt="1" custLinFactNeighborX="-440" custLinFactNeighborY="1698"/>
      <dgm:spPr/>
      <dgm:t>
        <a:bodyPr/>
        <a:lstStyle/>
        <a:p>
          <a:endParaRPr lang="en-US"/>
        </a:p>
      </dgm:t>
    </dgm:pt>
    <dgm:pt modelId="{B50706DB-F8EB-4DE7-BB89-27E8DD91472A}" type="pres">
      <dgm:prSet presAssocID="{A4204981-06BB-4234-B781-DC7E92DE752E}" presName="parTrans" presStyleLbl="bgSibTrans2D1" presStyleIdx="0" presStyleCnt="3"/>
      <dgm:spPr/>
      <dgm:t>
        <a:bodyPr/>
        <a:lstStyle/>
        <a:p>
          <a:endParaRPr lang="en-US"/>
        </a:p>
      </dgm:t>
    </dgm:pt>
    <dgm:pt modelId="{41790403-D6B4-47E7-8C1B-54242B8243DA}" type="pres">
      <dgm:prSet presAssocID="{EF1DBD02-D36F-4447-A5A2-FE5DD52A0818}" presName="node" presStyleLbl="node1" presStyleIdx="0" presStyleCnt="3">
        <dgm:presLayoutVars>
          <dgm:bulletEnabled val="1"/>
        </dgm:presLayoutVars>
      </dgm:prSet>
      <dgm:spPr/>
      <dgm:t>
        <a:bodyPr/>
        <a:lstStyle/>
        <a:p>
          <a:endParaRPr lang="en-US"/>
        </a:p>
      </dgm:t>
    </dgm:pt>
    <dgm:pt modelId="{C801CF58-3818-4FD5-B34D-C76D415202F5}" type="pres">
      <dgm:prSet presAssocID="{144E8DF4-528E-4DC7-8DFC-CEDB661320C6}" presName="parTrans" presStyleLbl="bgSibTrans2D1" presStyleIdx="1" presStyleCnt="3" custScaleX="82295"/>
      <dgm:spPr/>
      <dgm:t>
        <a:bodyPr/>
        <a:lstStyle/>
        <a:p>
          <a:endParaRPr lang="en-US"/>
        </a:p>
      </dgm:t>
    </dgm:pt>
    <dgm:pt modelId="{980A2786-1DDD-4A1C-940E-FB0DEEF896DD}" type="pres">
      <dgm:prSet presAssocID="{1217169A-C2BA-4802-932E-FB0EB1A06677}" presName="node" presStyleLbl="node1" presStyleIdx="1" presStyleCnt="3">
        <dgm:presLayoutVars>
          <dgm:bulletEnabled val="1"/>
        </dgm:presLayoutVars>
      </dgm:prSet>
      <dgm:spPr/>
      <dgm:t>
        <a:bodyPr/>
        <a:lstStyle/>
        <a:p>
          <a:endParaRPr lang="en-US"/>
        </a:p>
      </dgm:t>
    </dgm:pt>
    <dgm:pt modelId="{7C7552AC-1D02-46A3-8FBA-05755B5E301D}" type="pres">
      <dgm:prSet presAssocID="{5DA2DF06-8594-4109-A980-5FC077526FBB}" presName="parTrans" presStyleLbl="bgSibTrans2D1" presStyleIdx="2" presStyleCnt="3"/>
      <dgm:spPr/>
      <dgm:t>
        <a:bodyPr/>
        <a:lstStyle/>
        <a:p>
          <a:endParaRPr lang="en-US"/>
        </a:p>
      </dgm:t>
    </dgm:pt>
    <dgm:pt modelId="{3E82086A-9F70-48AE-BC9C-29BB622156E4}" type="pres">
      <dgm:prSet presAssocID="{50F49051-A359-421F-BA3A-0F6F0D6BBE1E}" presName="node" presStyleLbl="node1" presStyleIdx="2" presStyleCnt="3">
        <dgm:presLayoutVars>
          <dgm:bulletEnabled val="1"/>
        </dgm:presLayoutVars>
      </dgm:prSet>
      <dgm:spPr/>
      <dgm:t>
        <a:bodyPr/>
        <a:lstStyle/>
        <a:p>
          <a:endParaRPr lang="en-US"/>
        </a:p>
      </dgm:t>
    </dgm:pt>
  </dgm:ptLst>
  <dgm:cxnLst>
    <dgm:cxn modelId="{92A05D74-AC32-47FC-B5CB-DEFCA9601041}" srcId="{7C0932CC-4344-4E5D-9241-FE7E3FD67FB2}" destId="{1217169A-C2BA-4802-932E-FB0EB1A06677}" srcOrd="1" destOrd="0" parTransId="{144E8DF4-528E-4DC7-8DFC-CEDB661320C6}" sibTransId="{59A5E217-BE4A-4D60-AD7D-71126F122E78}"/>
    <dgm:cxn modelId="{2F88EDB6-471B-429E-B7EB-0E910F52B7BF}" srcId="{7C0932CC-4344-4E5D-9241-FE7E3FD67FB2}" destId="{EF1DBD02-D36F-4447-A5A2-FE5DD52A0818}" srcOrd="0" destOrd="0" parTransId="{A4204981-06BB-4234-B781-DC7E92DE752E}" sibTransId="{20714098-AF12-4D81-A2D6-662602CFD3E9}"/>
    <dgm:cxn modelId="{500E16FD-F7C0-C14B-93C3-30DBE61F6D3E}" type="presOf" srcId="{50F49051-A359-421F-BA3A-0F6F0D6BBE1E}" destId="{3E82086A-9F70-48AE-BC9C-29BB622156E4}" srcOrd="0" destOrd="0" presId="urn:microsoft.com/office/officeart/2005/8/layout/radial4"/>
    <dgm:cxn modelId="{8B7DAB73-AD49-B340-8676-5A4486635810}" type="presOf" srcId="{1217169A-C2BA-4802-932E-FB0EB1A06677}" destId="{980A2786-1DDD-4A1C-940E-FB0DEEF896DD}" srcOrd="0" destOrd="0" presId="urn:microsoft.com/office/officeart/2005/8/layout/radial4"/>
    <dgm:cxn modelId="{5877443E-B6B6-4139-AF1B-740FC5A1C8B5}" srcId="{7C0932CC-4344-4E5D-9241-FE7E3FD67FB2}" destId="{50F49051-A359-421F-BA3A-0F6F0D6BBE1E}" srcOrd="2" destOrd="0" parTransId="{5DA2DF06-8594-4109-A980-5FC077526FBB}" sibTransId="{A1923429-81FF-4E17-86D8-5DD48B1A4945}"/>
    <dgm:cxn modelId="{6D183EE8-8FCD-7249-A322-FAA8DDA08BA1}" type="presOf" srcId="{5DA2DF06-8594-4109-A980-5FC077526FBB}" destId="{7C7552AC-1D02-46A3-8FBA-05755B5E301D}" srcOrd="0" destOrd="0" presId="urn:microsoft.com/office/officeart/2005/8/layout/radial4"/>
    <dgm:cxn modelId="{53EC0814-D999-9348-98AC-717986D677BF}" type="presOf" srcId="{144E8DF4-528E-4DC7-8DFC-CEDB661320C6}" destId="{C801CF58-3818-4FD5-B34D-C76D415202F5}" srcOrd="0" destOrd="0" presId="urn:microsoft.com/office/officeart/2005/8/layout/radial4"/>
    <dgm:cxn modelId="{D9B53D62-99F0-8443-B5C6-637ADED468F6}" type="presOf" srcId="{7C0932CC-4344-4E5D-9241-FE7E3FD67FB2}" destId="{26A6D517-AE9E-487B-BB73-8655346A5688}" srcOrd="0" destOrd="0" presId="urn:microsoft.com/office/officeart/2005/8/layout/radial4"/>
    <dgm:cxn modelId="{B842F729-848D-8C49-BAA4-4D9DDF654D8F}" type="presOf" srcId="{17FC8AD1-F41D-40E2-829D-10044524E962}" destId="{32AF2A47-4985-4DDB-A2BA-4E2945499253}" srcOrd="0" destOrd="0" presId="urn:microsoft.com/office/officeart/2005/8/layout/radial4"/>
    <dgm:cxn modelId="{121620CE-57D9-0548-998F-1987F322F931}" type="presOf" srcId="{A4204981-06BB-4234-B781-DC7E92DE752E}" destId="{B50706DB-F8EB-4DE7-BB89-27E8DD91472A}" srcOrd="0" destOrd="0" presId="urn:microsoft.com/office/officeart/2005/8/layout/radial4"/>
    <dgm:cxn modelId="{52C84D64-C269-4611-B2B2-81915F034EE6}" srcId="{17FC8AD1-F41D-40E2-829D-10044524E962}" destId="{7C0932CC-4344-4E5D-9241-FE7E3FD67FB2}" srcOrd="0" destOrd="0" parTransId="{448D2772-725E-4E6C-854A-0086F92D7910}" sibTransId="{8B8EBA42-C51D-4AFE-85E8-1F724D87E5C5}"/>
    <dgm:cxn modelId="{E4263D22-CE37-AB42-9DF8-549B24EC6A1F}" type="presOf" srcId="{EF1DBD02-D36F-4447-A5A2-FE5DD52A0818}" destId="{41790403-D6B4-47E7-8C1B-54242B8243DA}" srcOrd="0" destOrd="0" presId="urn:microsoft.com/office/officeart/2005/8/layout/radial4"/>
    <dgm:cxn modelId="{CC0035EE-9A17-B243-9DE5-E04323FE16F1}" type="presParOf" srcId="{32AF2A47-4985-4DDB-A2BA-4E2945499253}" destId="{26A6D517-AE9E-487B-BB73-8655346A5688}" srcOrd="0" destOrd="0" presId="urn:microsoft.com/office/officeart/2005/8/layout/radial4"/>
    <dgm:cxn modelId="{CBD89FFE-E9BE-EF4D-86DA-75E509E65D9C}" type="presParOf" srcId="{32AF2A47-4985-4DDB-A2BA-4E2945499253}" destId="{B50706DB-F8EB-4DE7-BB89-27E8DD91472A}" srcOrd="1" destOrd="0" presId="urn:microsoft.com/office/officeart/2005/8/layout/radial4"/>
    <dgm:cxn modelId="{B0BF34AA-A559-6E4E-858D-760F771B6143}" type="presParOf" srcId="{32AF2A47-4985-4DDB-A2BA-4E2945499253}" destId="{41790403-D6B4-47E7-8C1B-54242B8243DA}" srcOrd="2" destOrd="0" presId="urn:microsoft.com/office/officeart/2005/8/layout/radial4"/>
    <dgm:cxn modelId="{41E97102-D94B-C441-811E-30B83E1DD6C1}" type="presParOf" srcId="{32AF2A47-4985-4DDB-A2BA-4E2945499253}" destId="{C801CF58-3818-4FD5-B34D-C76D415202F5}" srcOrd="3" destOrd="0" presId="urn:microsoft.com/office/officeart/2005/8/layout/radial4"/>
    <dgm:cxn modelId="{1DAD329A-3C61-2E4B-A4B6-442CADAD75A3}" type="presParOf" srcId="{32AF2A47-4985-4DDB-A2BA-4E2945499253}" destId="{980A2786-1DDD-4A1C-940E-FB0DEEF896DD}" srcOrd="4" destOrd="0" presId="urn:microsoft.com/office/officeart/2005/8/layout/radial4"/>
    <dgm:cxn modelId="{C643A3ED-21EF-8A48-9DE0-AE844679904D}" type="presParOf" srcId="{32AF2A47-4985-4DDB-A2BA-4E2945499253}" destId="{7C7552AC-1D02-46A3-8FBA-05755B5E301D}" srcOrd="5" destOrd="0" presId="urn:microsoft.com/office/officeart/2005/8/layout/radial4"/>
    <dgm:cxn modelId="{9D80315B-955A-614A-842A-F7AD0C31C8C8}" type="presParOf" srcId="{32AF2A47-4985-4DDB-A2BA-4E2945499253}" destId="{3E82086A-9F70-48AE-BC9C-29BB622156E4}"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A6D517-AE9E-487B-BB73-8655346A5688}">
      <dsp:nvSpPr>
        <dsp:cNvPr id="0" name=""/>
        <dsp:cNvSpPr/>
      </dsp:nvSpPr>
      <dsp:spPr>
        <a:xfrm>
          <a:off x="1578014" y="2384523"/>
          <a:ext cx="1471669" cy="1471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Outcomes</a:t>
          </a:r>
        </a:p>
        <a:p>
          <a:pPr lvl="0" algn="ctr" defTabSz="844550">
            <a:lnSpc>
              <a:spcPct val="90000"/>
            </a:lnSpc>
            <a:spcBef>
              <a:spcPct val="0"/>
            </a:spcBef>
            <a:spcAft>
              <a:spcPct val="35000"/>
            </a:spcAft>
          </a:pPr>
          <a:r>
            <a:rPr lang="en-US" sz="1900" kern="1200" dirty="0" smtClean="0"/>
            <a:t>&amp;</a:t>
          </a:r>
        </a:p>
        <a:p>
          <a:pPr lvl="0" algn="ctr" defTabSz="844550">
            <a:lnSpc>
              <a:spcPct val="90000"/>
            </a:lnSpc>
            <a:spcBef>
              <a:spcPct val="0"/>
            </a:spcBef>
            <a:spcAft>
              <a:spcPct val="35000"/>
            </a:spcAft>
          </a:pPr>
          <a:r>
            <a:rPr lang="en-US" sz="1900" kern="1200" dirty="0" smtClean="0"/>
            <a:t>Behaviors</a:t>
          </a:r>
          <a:endParaRPr lang="en-US" sz="1900" kern="1200" dirty="0"/>
        </a:p>
      </dsp:txBody>
      <dsp:txXfrm>
        <a:off x="1578014" y="2384523"/>
        <a:ext cx="1471669" cy="1471669"/>
      </dsp:txXfrm>
    </dsp:sp>
    <dsp:sp modelId="{B50706DB-F8EB-4DE7-BB89-27E8DD91472A}">
      <dsp:nvSpPr>
        <dsp:cNvPr id="0" name=""/>
        <dsp:cNvSpPr/>
      </dsp:nvSpPr>
      <dsp:spPr>
        <a:xfrm rot="13011576">
          <a:off x="580763" y="2064473"/>
          <a:ext cx="1208865" cy="4194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790403-D6B4-47E7-8C1B-54242B8243DA}">
      <dsp:nvSpPr>
        <dsp:cNvPr id="0" name=""/>
        <dsp:cNvSpPr/>
      </dsp:nvSpPr>
      <dsp:spPr>
        <a:xfrm>
          <a:off x="2542" y="1352379"/>
          <a:ext cx="1398085" cy="1118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Social</a:t>
          </a:r>
          <a:endParaRPr lang="en-US" sz="3000" kern="1200" dirty="0"/>
        </a:p>
      </dsp:txBody>
      <dsp:txXfrm>
        <a:off x="2542" y="1352379"/>
        <a:ext cx="1398085" cy="1118468"/>
      </dsp:txXfrm>
    </dsp:sp>
    <dsp:sp modelId="{C801CF58-3818-4FD5-B34D-C76D415202F5}">
      <dsp:nvSpPr>
        <dsp:cNvPr id="0" name=""/>
        <dsp:cNvSpPr/>
      </dsp:nvSpPr>
      <dsp:spPr>
        <a:xfrm rot="16229258">
          <a:off x="1812228" y="1477829"/>
          <a:ext cx="1027628" cy="4194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A2786-1DDD-4A1C-940E-FB0DEEF896DD}">
      <dsp:nvSpPr>
        <dsp:cNvPr id="0" name=""/>
        <dsp:cNvSpPr/>
      </dsp:nvSpPr>
      <dsp:spPr>
        <a:xfrm>
          <a:off x="1632314" y="503973"/>
          <a:ext cx="1398085" cy="1118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Physical</a:t>
          </a:r>
          <a:endParaRPr lang="en-US" sz="3000" kern="1200" dirty="0"/>
        </a:p>
      </dsp:txBody>
      <dsp:txXfrm>
        <a:off x="1632314" y="503973"/>
        <a:ext cx="1398085" cy="1118468"/>
      </dsp:txXfrm>
    </dsp:sp>
    <dsp:sp modelId="{7C7552AC-1D02-46A3-8FBA-05755B5E301D}">
      <dsp:nvSpPr>
        <dsp:cNvPr id="0" name=""/>
        <dsp:cNvSpPr/>
      </dsp:nvSpPr>
      <dsp:spPr>
        <a:xfrm rot="19423767">
          <a:off x="2845379" y="2067344"/>
          <a:ext cx="1235443" cy="4194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82086A-9F70-48AE-BC9C-29BB622156E4}">
      <dsp:nvSpPr>
        <dsp:cNvPr id="0" name=""/>
        <dsp:cNvSpPr/>
      </dsp:nvSpPr>
      <dsp:spPr>
        <a:xfrm>
          <a:off x="3262085" y="1352379"/>
          <a:ext cx="1398085" cy="1118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en-US" sz="3000" kern="1200" dirty="0" smtClean="0"/>
            <a:t>Cultural</a:t>
          </a:r>
          <a:endParaRPr lang="en-US" sz="3000" kern="1200" dirty="0"/>
        </a:p>
      </dsp:txBody>
      <dsp:txXfrm>
        <a:off x="3262085" y="1352379"/>
        <a:ext cx="1398085" cy="11184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71F52F-1223-0741-AFE1-864579265EA6}" type="datetimeFigureOut">
              <a:rPr lang="en-US" smtClean="0"/>
              <a:pPr/>
              <a:t>10/11/12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137DB5-80A0-D846-ACF3-42EE379E92D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098B7D-38E5-5A40-955B-F7BD700DCF65}" type="datetimeFigureOut">
              <a:rPr lang="en-US" smtClean="0"/>
              <a:pPr/>
              <a:t>10/11/12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1173F-F007-994A-B8DD-31C8A59A145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4909e99d35cada63e7f757471b7243be73e53e14.gripelements.com/publications/systems_thinking_and_race_primer_july2009.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A1173F-F007-994A-B8DD-31C8A59A14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4663CAE-F6DF-DB45-B943-644C8A34A7A8}" type="slidenum">
              <a:rPr lang="en-US"/>
              <a:pPr/>
              <a:t>18</a:t>
            </a:fld>
            <a:endParaRPr lang="en-US"/>
          </a:p>
        </p:txBody>
      </p:sp>
      <p:sp>
        <p:nvSpPr>
          <p:cNvPr id="40963" name="Rectangle 2"/>
          <p:cNvSpPr>
            <a:spLocks noGrp="1" noRot="1" noChangeAspect="1" noChangeArrowheads="1" noTextEdit="1"/>
          </p:cNvSpPr>
          <p:nvPr>
            <p:ph type="sldImg"/>
          </p:nvPr>
        </p:nvSpPr>
        <p:spPr>
          <a:xfrm>
            <a:off x="1144588" y="685800"/>
            <a:ext cx="4572000" cy="3429000"/>
          </a:xfrm>
          <a:ln/>
        </p:spPr>
      </p:sp>
      <p:sp>
        <p:nvSpPr>
          <p:cNvPr id="40964" name="Rectangle 3"/>
          <p:cNvSpPr>
            <a:spLocks noGrp="1" noChangeArrowheads="1"/>
          </p:cNvSpPr>
          <p:nvPr>
            <p:ph type="body" idx="1"/>
          </p:nvPr>
        </p:nvSpPr>
        <p:spPr>
          <a:xfrm>
            <a:off x="687975" y="4344025"/>
            <a:ext cx="5482052" cy="4114488"/>
          </a:xfrm>
          <a:noFill/>
          <a:ln/>
        </p:spPr>
        <p:txBody>
          <a:bodyPr/>
          <a:lstStyle/>
          <a:p>
            <a:pPr eaLnBrk="1" hangingPunct="1"/>
            <a:endParaRPr lang="en-US"/>
          </a:p>
          <a:p>
            <a:pPr eaLnBrk="1" hangingPunct="1"/>
            <a:r>
              <a:rPr lang="en-US"/>
              <a:t>80% of prisoners didn’t complete high school, we spend 8-10x the amount to incarcerate someone</a:t>
            </a:r>
          </a:p>
          <a:p>
            <a:pPr eaLnBrk="1" hangingPunct="1"/>
            <a:endParaRPr lang="en-US"/>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A1173F-F007-994A-B8DD-31C8A59A1454}" type="slidenum">
              <a:rPr lang="en-US" smtClean="0"/>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A1173F-F007-994A-B8DD-31C8A59A1454}"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Segregation “isolates disadvantaged groups from access to public and private resources, from sources of human and cultural capital, and from the network social networks that govern access to jobs, business connections, and political influence”</a:t>
            </a:r>
          </a:p>
          <a:p>
            <a:endParaRPr lang="en-US" dirty="0" smtClean="0"/>
          </a:p>
          <a:p>
            <a:r>
              <a:rPr lang="en-US" dirty="0" smtClean="0"/>
              <a:t>“Democratic political institution should be equally responsive to the interests and concerns of, and equally accountable to, all citizens. Segregation impedes the realization of this ideal and these principles.”</a:t>
            </a:r>
            <a:endParaRPr lang="en-US" dirty="0"/>
          </a:p>
        </p:txBody>
      </p:sp>
      <p:sp>
        <p:nvSpPr>
          <p:cNvPr id="4" name="Slide Number Placeholder 3"/>
          <p:cNvSpPr>
            <a:spLocks noGrp="1"/>
          </p:cNvSpPr>
          <p:nvPr>
            <p:ph type="sldNum" sz="quarter" idx="10"/>
          </p:nvPr>
        </p:nvSpPr>
        <p:spPr/>
        <p:txBody>
          <a:bodyPr/>
          <a:lstStyle/>
          <a:p>
            <a:fld id="{9CA1173F-F007-994A-B8DD-31C8A59A145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A1173F-F007-994A-B8DD-31C8A59A145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pPr eaLnBrk="1" hangingPunct="1"/>
            <a:endParaRPr lang="en-US" smtClean="0"/>
          </a:p>
        </p:txBody>
      </p:sp>
      <p:sp>
        <p:nvSpPr>
          <p:cNvPr id="225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29" tIns="45715" rIns="91429" bIns="45715" anchor="b"/>
          <a:lstStyle/>
          <a:p>
            <a:pPr algn="r"/>
            <a:fld id="{D603F900-A039-4107-B191-EFA8FBDF8734}" type="slidenum">
              <a:rPr lang="en-US" sz="1200"/>
              <a:pPr algn="r"/>
              <a:t>10</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148EB-04BC-436B-ACC2-0D7701AAC3DC}"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C9B79A6-B265-B84E-A287-132D602525B8}" type="slidenum">
              <a:rPr lang="en-US"/>
              <a:pPr/>
              <a:t>12</a:t>
            </a:fld>
            <a:endParaRPr lang="en-US"/>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xfrm>
            <a:off x="686421" y="4344025"/>
            <a:ext cx="5485158" cy="4114488"/>
          </a:xfrm>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7A101CC-B954-564C-B1FC-0ED4621CBB55}" type="slidenum">
              <a:rPr lang="en-US"/>
              <a:pPr/>
              <a:t>13</a:t>
            </a:fld>
            <a:endParaRPr lang="en-US"/>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xfrm>
            <a:off x="686421" y="4344025"/>
            <a:ext cx="5485158" cy="4114488"/>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0D19AB-22EF-F641-B455-BE4726C31860}" type="slidenum">
              <a:rPr lang="en-US"/>
              <a:pPr/>
              <a:t>15</a:t>
            </a:fld>
            <a:endParaRPr lang="en-US"/>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xfrm>
            <a:off x="686421" y="4344025"/>
            <a:ext cx="5485158" cy="4114488"/>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95">
              <a:spcBef>
                <a:spcPct val="0"/>
              </a:spcBef>
              <a:defRPr/>
            </a:pPr>
            <a:r>
              <a:rPr lang="en-US" dirty="0" smtClean="0"/>
              <a:t>For a primer on Systems</a:t>
            </a:r>
            <a:r>
              <a:rPr lang="en-US" baseline="0" dirty="0" smtClean="0"/>
              <a:t> Thinking and Race, see </a:t>
            </a:r>
            <a:r>
              <a:rPr lang="en-US" dirty="0" smtClean="0">
                <a:hlinkClick r:id="rId3"/>
              </a:rPr>
              <a:t>http://4909e99d35cada63e7f757471b7243be73e53e14.gripelements.com/publications/systems_thinking_and_race_primer_july2009.pdf</a:t>
            </a:r>
            <a:endParaRPr lang="en-US" dirty="0" smtClean="0"/>
          </a:p>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3B724-9A74-4E58-AFEA-D438583F3CCF}" type="slidenum">
              <a:rPr lang="en-US"/>
              <a:pPr fontAlgn="base">
                <a:spcBef>
                  <a:spcPct val="0"/>
                </a:spcBef>
                <a:spcAft>
                  <a:spcPct val="0"/>
                </a:spcAft>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08E30E-6539-E54D-8F3F-56B220E251AF}" type="datetime1">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1E1EF-F62A-C544-8ECE-AC388A8D7F17}" type="datetime1">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FC8FC-11AB-FD43-B6C4-9B648EAFBB06}" type="datetime1">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62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676D143D-35E2-114E-9DF1-9B01EF454E64}" type="datetime1">
              <a:rPr lang="en-US" smtClean="0"/>
              <a:pPr>
                <a:defRPr/>
              </a:pPr>
              <a:t>10/11/12</a:t>
            </a:fld>
            <a:endParaRPr lang="en-US"/>
          </a:p>
        </p:txBody>
      </p:sp>
      <p:sp>
        <p:nvSpPr>
          <p:cNvPr id="7" name="Rectangle 10"/>
          <p:cNvSpPr>
            <a:spLocks noGrp="1" noChangeArrowheads="1"/>
          </p:cNvSpPr>
          <p:nvPr>
            <p:ph type="sldNum" sz="quarter" idx="11"/>
          </p:nvPr>
        </p:nvSpPr>
        <p:spPr>
          <a:ln/>
        </p:spPr>
        <p:txBody>
          <a:bodyPr/>
          <a:lstStyle>
            <a:lvl1pPr>
              <a:defRPr/>
            </a:lvl1pPr>
          </a:lstStyle>
          <a:p>
            <a:pPr>
              <a:defRPr/>
            </a:pPr>
            <a:fld id="{3175E135-0F7A-C742-A05F-516ADEB2710A}" type="slidenum">
              <a:rPr lang="en-US"/>
              <a:pPr>
                <a:defRPr/>
              </a:pPr>
              <a:t>‹#›</a:t>
            </a:fld>
            <a:endParaRPr lang="en-US"/>
          </a:p>
        </p:txBody>
      </p:sp>
      <p:sp>
        <p:nvSpPr>
          <p:cNvPr id="8" name="Rectangle 1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8288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fld id="{056F6385-8095-6A45-8115-0F04D3728FAB}" type="datetime1">
              <a:rPr lang="en-US" smtClean="0"/>
              <a:pPr>
                <a:defRPr/>
              </a:pPr>
              <a:t>10/11/12</a:t>
            </a:fld>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7D8606A6-E669-BD4D-AC28-20BDBBE4E952}" type="slidenum">
              <a:rPr lang="en-US"/>
              <a:pPr>
                <a:defRPr/>
              </a:pPr>
              <a:t>‹#›</a:t>
            </a:fld>
            <a:endParaRPr lang="en-US"/>
          </a:p>
        </p:txBody>
      </p:sp>
      <p:sp>
        <p:nvSpPr>
          <p:cNvPr id="6" name="Rectangle 11"/>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1E7EC-B15A-B546-B4A6-FE1286062756}" type="datetime1">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65729-B9C2-D64E-873F-0C2E6062665E}" type="datetime1">
              <a:rPr lang="en-US" smtClean="0"/>
              <a:pPr/>
              <a:t>10/11/12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7A78AB-3E68-1F46-B0CA-E2FB2E875D22}" type="datetime1">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8DF73A-13BB-6440-B59A-EAB9F47F2B7B}" type="datetime1">
              <a:rPr lang="en-US" smtClean="0"/>
              <a:pPr/>
              <a:t>10/11/12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04611F-E7B0-B344-BDC4-D26D1103FC4B}" type="datetime1">
              <a:rPr lang="en-US" smtClean="0"/>
              <a:pPr/>
              <a:t>10/11/12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77C0-220C-544C-AB0D-D257985DA015}" type="datetime1">
              <a:rPr lang="en-US" smtClean="0"/>
              <a:pPr/>
              <a:t>10/11/12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207BF-B003-0349-A9E2-65C3FAED02FB}" type="datetime1">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51B161-03FF-7247-A201-E18660CDA15E}" type="datetime1">
              <a:rPr lang="en-US" smtClean="0"/>
              <a:pPr/>
              <a:t>10/11/12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40707-5E61-C441-9A47-C65504CC8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0E32A-928D-EC43-A144-2E747BDE54BC}" type="datetime1">
              <a:rPr lang="en-US" smtClean="0"/>
              <a:pPr/>
              <a:t>10/11/12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40707-5E61-C441-9A47-C65504CC86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wmf"/><Relationship Id="rId7" Type="http://schemas.openxmlformats.org/officeDocument/2006/relationships/image" Target="../media/image13.w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w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9.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www.iupress.indiana.edu/catalog/806639"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861356"/>
            <a:ext cx="9144000" cy="1470025"/>
          </a:xfrm>
        </p:spPr>
        <p:txBody>
          <a:bodyPr>
            <a:normAutofit/>
          </a:bodyPr>
          <a:lstStyle/>
          <a:p>
            <a:r>
              <a:rPr lang="en-US" dirty="0" smtClean="0">
                <a:solidFill>
                  <a:srgbClr val="0000FF"/>
                </a:solidFill>
              </a:rPr>
              <a:t>Racial Integration &amp; </a:t>
            </a:r>
            <a:br>
              <a:rPr lang="en-US" dirty="0" smtClean="0">
                <a:solidFill>
                  <a:srgbClr val="0000FF"/>
                </a:solidFill>
              </a:rPr>
            </a:br>
            <a:r>
              <a:rPr lang="en-US" dirty="0" smtClean="0">
                <a:solidFill>
                  <a:srgbClr val="0000FF"/>
                </a:solidFill>
              </a:rPr>
              <a:t>Educational Opportunity</a:t>
            </a:r>
            <a:endParaRPr lang="en-US" dirty="0">
              <a:solidFill>
                <a:srgbClr val="0000FF"/>
              </a:solidFill>
            </a:endParaRPr>
          </a:p>
        </p:txBody>
      </p:sp>
      <p:sp>
        <p:nvSpPr>
          <p:cNvPr id="6" name="Rectangle 9"/>
          <p:cNvSpPr>
            <a:spLocks noChangeArrowheads="1"/>
          </p:cNvSpPr>
          <p:nvPr/>
        </p:nvSpPr>
        <p:spPr bwMode="auto">
          <a:xfrm>
            <a:off x="0" y="4319587"/>
            <a:ext cx="9144000" cy="1323975"/>
          </a:xfrm>
          <a:prstGeom prst="rect">
            <a:avLst/>
          </a:prstGeom>
          <a:noFill/>
          <a:ln w="9525">
            <a:noFill/>
            <a:miter lim="800000"/>
            <a:headEnd/>
            <a:tailEnd/>
          </a:ln>
        </p:spPr>
        <p:txBody>
          <a:bodyPr>
            <a:prstTxWarp prst="textNoShape">
              <a:avLst/>
            </a:prstTxWarp>
            <a:spAutoFit/>
          </a:bodyPr>
          <a:lstStyle/>
          <a:p>
            <a:pPr algn="ctr" eaLnBrk="1" hangingPunct="1"/>
            <a:r>
              <a:rPr lang="en-US" sz="2000" b="1" dirty="0">
                <a:solidFill>
                  <a:srgbClr val="0000FF"/>
                </a:solidFill>
                <a:latin typeface="Constantia"/>
                <a:cs typeface="Constantia"/>
              </a:rPr>
              <a:t>Professor john a. powell </a:t>
            </a:r>
          </a:p>
          <a:p>
            <a:pPr algn="ctr" eaLnBrk="1" hangingPunct="1"/>
            <a:r>
              <a:rPr lang="en-US" sz="2000" b="1" dirty="0">
                <a:solidFill>
                  <a:srgbClr val="0000FF"/>
                </a:solidFill>
                <a:latin typeface="Constantia"/>
                <a:cs typeface="Constantia"/>
              </a:rPr>
              <a:t>Haas Diversity Research Center, Executive Director</a:t>
            </a:r>
          </a:p>
          <a:p>
            <a:pPr algn="ctr" eaLnBrk="1" hangingPunct="1"/>
            <a:r>
              <a:rPr lang="en-US" sz="2000" b="1" dirty="0">
                <a:solidFill>
                  <a:srgbClr val="0000FF"/>
                </a:solidFill>
                <a:latin typeface="Constantia"/>
                <a:cs typeface="Constantia"/>
              </a:rPr>
              <a:t>and The Robert D. Haas Chancellor’s Chair in Equity and Inclusion</a:t>
            </a:r>
          </a:p>
          <a:p>
            <a:pPr algn="ctr" eaLnBrk="1" hangingPunct="1"/>
            <a:r>
              <a:rPr lang="en-US" sz="2000" b="1" dirty="0">
                <a:solidFill>
                  <a:srgbClr val="0000FF"/>
                </a:solidFill>
                <a:latin typeface="Constantia"/>
                <a:cs typeface="Constantia"/>
              </a:rPr>
              <a:t>University of California, Berkeley</a:t>
            </a:r>
          </a:p>
        </p:txBody>
      </p:sp>
      <p:pic>
        <p:nvPicPr>
          <p:cNvPr id="7" name="Picture 4" descr="story"/>
          <p:cNvPicPr>
            <a:picLocks noChangeAspect="1" noChangeArrowheads="1"/>
          </p:cNvPicPr>
          <p:nvPr/>
        </p:nvPicPr>
        <p:blipFill>
          <a:blip r:embed="rId3"/>
          <a:srcRect/>
          <a:stretch>
            <a:fillRect/>
          </a:stretch>
        </p:blipFill>
        <p:spPr bwMode="auto">
          <a:xfrm>
            <a:off x="2014344" y="2661647"/>
            <a:ext cx="3200400" cy="1447800"/>
          </a:xfrm>
          <a:prstGeom prst="rect">
            <a:avLst/>
          </a:prstGeom>
          <a:noFill/>
          <a:ln w="9525">
            <a:noFill/>
            <a:miter lim="800000"/>
            <a:headEnd/>
            <a:tailEnd/>
          </a:ln>
        </p:spPr>
      </p:pic>
      <p:pic>
        <p:nvPicPr>
          <p:cNvPr id="8" name="Picture 2" descr="Q:\GIS\K12 diversity\stock_xchng - School (photo by xlucas) [id 562989]_files\562989_67400443.jpg"/>
          <p:cNvPicPr>
            <a:picLocks noChangeAspect="1" noChangeArrowheads="1"/>
          </p:cNvPicPr>
          <p:nvPr/>
        </p:nvPicPr>
        <p:blipFill>
          <a:blip r:embed="rId4"/>
          <a:srcRect/>
          <a:stretch>
            <a:fillRect/>
          </a:stretch>
        </p:blipFill>
        <p:spPr bwMode="auto">
          <a:xfrm>
            <a:off x="5214744" y="2331381"/>
            <a:ext cx="1324502" cy="1988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5BADE9BD-1D5E-4E97-8A91-C91896626BC4}" type="slidenum">
              <a:rPr lang="en-US" sz="1200">
                <a:effectLst>
                  <a:outerShdw blurRad="38100" dist="38100" dir="2700000" algn="tl">
                    <a:srgbClr val="000000"/>
                  </a:outerShdw>
                </a:effectLst>
                <a:latin typeface="Verdana" pitchFamily="34" charset="0"/>
              </a:rPr>
              <a:pPr algn="r">
                <a:defRPr/>
              </a:pPr>
              <a:t>10</a:t>
            </a:fld>
            <a:endParaRPr lang="en-US" sz="1200">
              <a:effectLst>
                <a:outerShdw blurRad="38100" dist="38100" dir="2700000" algn="tl">
                  <a:srgbClr val="000000"/>
                </a:outerShdw>
              </a:effectLst>
              <a:latin typeface="Verdana" pitchFamily="34" charset="0"/>
            </a:endParaRPr>
          </a:p>
        </p:txBody>
      </p:sp>
      <p:sp>
        <p:nvSpPr>
          <p:cNvPr id="126978" name="Rectangle 2"/>
          <p:cNvSpPr>
            <a:spLocks noGrp="1" noChangeArrowheads="1"/>
          </p:cNvSpPr>
          <p:nvPr>
            <p:ph type="title"/>
          </p:nvPr>
        </p:nvSpPr>
        <p:spPr>
          <a:xfrm>
            <a:off x="0" y="0"/>
            <a:ext cx="9144000" cy="1417638"/>
          </a:xfrm>
        </p:spPr>
        <p:txBody>
          <a:bodyPr anchorCtr="1">
            <a:noAutofit/>
          </a:bodyPr>
          <a:lstStyle/>
          <a:p>
            <a:pPr eaLnBrk="1" hangingPunct="1">
              <a:defRPr/>
            </a:pPr>
            <a:r>
              <a:rPr lang="en-US" sz="4000" dirty="0" smtClean="0">
                <a:solidFill>
                  <a:srgbClr val="0000FF"/>
                </a:solidFill>
              </a:rPr>
              <a:t/>
            </a:r>
            <a:br>
              <a:rPr lang="en-US" sz="4000" dirty="0" smtClean="0">
                <a:solidFill>
                  <a:srgbClr val="0000FF"/>
                </a:solidFill>
              </a:rPr>
            </a:br>
            <a:r>
              <a:rPr lang="en-US" sz="4000" dirty="0" smtClean="0">
                <a:solidFill>
                  <a:srgbClr val="0000FF"/>
                </a:solidFill>
              </a:rPr>
              <a:t>Neighborhoods &amp; Access to Opportunity</a:t>
            </a:r>
          </a:p>
        </p:txBody>
      </p:sp>
      <p:sp>
        <p:nvSpPr>
          <p:cNvPr id="126979" name="Rectangle 3"/>
          <p:cNvSpPr>
            <a:spLocks noGrp="1" noChangeArrowheads="1"/>
          </p:cNvSpPr>
          <p:nvPr>
            <p:ph idx="1"/>
          </p:nvPr>
        </p:nvSpPr>
        <p:spPr>
          <a:xfrm>
            <a:off x="0" y="1676400"/>
            <a:ext cx="3733800" cy="4876800"/>
          </a:xfrm>
        </p:spPr>
        <p:txBody>
          <a:bodyPr>
            <a:normAutofit/>
          </a:bodyPr>
          <a:lstStyle/>
          <a:p>
            <a:pPr eaLnBrk="1" hangingPunct="1">
              <a:lnSpc>
                <a:spcPct val="80000"/>
              </a:lnSpc>
              <a:defRPr/>
            </a:pPr>
            <a:r>
              <a:rPr lang="en-US" sz="1800" dirty="0" smtClean="0"/>
              <a:t>Five decades of research indicate that your environment has a profound impact on your access to opportunity and likelihood of success</a:t>
            </a:r>
          </a:p>
          <a:p>
            <a:pPr eaLnBrk="1" hangingPunct="1">
              <a:lnSpc>
                <a:spcPct val="80000"/>
              </a:lnSpc>
              <a:defRPr/>
            </a:pPr>
            <a:endParaRPr lang="en-US" sz="1800" dirty="0" smtClean="0"/>
          </a:p>
          <a:p>
            <a:pPr eaLnBrk="1" hangingPunct="1">
              <a:lnSpc>
                <a:spcPct val="80000"/>
              </a:lnSpc>
              <a:defRPr/>
            </a:pPr>
            <a:r>
              <a:rPr lang="en-US" sz="1800" dirty="0" smtClean="0"/>
              <a:t>High poverty areas with poor employment, underperforming schools, distressed housing and public health/safety risks depress life outcomes</a:t>
            </a:r>
          </a:p>
          <a:p>
            <a:pPr lvl="1" eaLnBrk="1" hangingPunct="1">
              <a:lnSpc>
                <a:spcPct val="80000"/>
              </a:lnSpc>
              <a:defRPr/>
            </a:pPr>
            <a:r>
              <a:rPr lang="en-US" sz="1600" dirty="0" smtClean="0"/>
              <a:t>A system of disadvantage</a:t>
            </a:r>
          </a:p>
          <a:p>
            <a:pPr lvl="1" eaLnBrk="1" hangingPunct="1">
              <a:lnSpc>
                <a:spcPct val="80000"/>
              </a:lnSpc>
              <a:defRPr/>
            </a:pPr>
            <a:r>
              <a:rPr lang="en-US" sz="1600" dirty="0" smtClean="0"/>
              <a:t>Many manifestations</a:t>
            </a:r>
          </a:p>
          <a:p>
            <a:pPr lvl="2" eaLnBrk="1" hangingPunct="1">
              <a:lnSpc>
                <a:spcPct val="80000"/>
              </a:lnSpc>
              <a:defRPr/>
            </a:pPr>
            <a:r>
              <a:rPr lang="en-US" sz="1600" dirty="0" smtClean="0"/>
              <a:t>Urban, rural, suburban</a:t>
            </a:r>
          </a:p>
          <a:p>
            <a:pPr eaLnBrk="1" hangingPunct="1">
              <a:lnSpc>
                <a:spcPct val="80000"/>
              </a:lnSpc>
              <a:defRPr/>
            </a:pPr>
            <a:endParaRPr lang="en-US" sz="1800" dirty="0" smtClean="0"/>
          </a:p>
          <a:p>
            <a:pPr eaLnBrk="1" hangingPunct="1">
              <a:lnSpc>
                <a:spcPct val="80000"/>
              </a:lnSpc>
              <a:defRPr/>
            </a:pPr>
            <a:r>
              <a:rPr lang="en-US" sz="1800" dirty="0" smtClean="0"/>
              <a:t>People of color are far more likely to live in opportunity deprived neighborhoods and communities</a:t>
            </a:r>
          </a:p>
          <a:p>
            <a:pPr lvl="1">
              <a:lnSpc>
                <a:spcPct val="80000"/>
              </a:lnSpc>
              <a:defRPr/>
            </a:pPr>
            <a:endParaRPr lang="en-US" sz="1400" dirty="0" smtClean="0"/>
          </a:p>
          <a:p>
            <a:pPr lvl="1">
              <a:lnSpc>
                <a:spcPct val="80000"/>
              </a:lnSpc>
              <a:defRPr/>
            </a:pPr>
            <a:endParaRPr lang="en-US" sz="1400" dirty="0" smtClean="0"/>
          </a:p>
        </p:txBody>
      </p:sp>
      <p:pic>
        <p:nvPicPr>
          <p:cNvPr id="78849" name="Picture 1" descr="F:\CT Rollout\Pictures\Aug 2009- Opp Map Pictures 190.jpg"/>
          <p:cNvPicPr>
            <a:picLocks noChangeAspect="1" noChangeArrowheads="1"/>
          </p:cNvPicPr>
          <p:nvPr/>
        </p:nvPicPr>
        <p:blipFill>
          <a:blip r:embed="rId3" cstate="screen"/>
          <a:srcRect/>
          <a:stretch>
            <a:fillRect/>
          </a:stretch>
        </p:blipFill>
        <p:spPr bwMode="auto">
          <a:xfrm>
            <a:off x="4214442" y="1752600"/>
            <a:ext cx="4929558" cy="3124200"/>
          </a:xfrm>
          <a:prstGeom prst="rect">
            <a:avLst/>
          </a:prstGeom>
          <a:noFill/>
        </p:spPr>
      </p:pic>
      <p:pic>
        <p:nvPicPr>
          <p:cNvPr id="8" name="Picture 2" descr="F:\CT Rollout\Pictures\Aug 2009- Opp Map Pictures 217.jpg"/>
          <p:cNvPicPr>
            <a:picLocks noChangeAspect="1" noChangeArrowheads="1"/>
          </p:cNvPicPr>
          <p:nvPr/>
        </p:nvPicPr>
        <p:blipFill>
          <a:blip r:embed="rId4" cstate="screen"/>
          <a:srcRect/>
          <a:stretch>
            <a:fillRect/>
          </a:stretch>
        </p:blipFill>
        <p:spPr bwMode="auto">
          <a:xfrm>
            <a:off x="4800600" y="4914900"/>
            <a:ext cx="1295400" cy="1943100"/>
          </a:xfrm>
          <a:prstGeom prst="rect">
            <a:avLst/>
          </a:prstGeom>
          <a:noFill/>
        </p:spPr>
      </p:pic>
      <p:pic>
        <p:nvPicPr>
          <p:cNvPr id="78851" name="Picture 3" descr="F:\CT Rollout\Pictures\Aug 2009- Opp Map Pictures 148.jpg"/>
          <p:cNvPicPr>
            <a:picLocks noChangeAspect="1" noChangeArrowheads="1"/>
          </p:cNvPicPr>
          <p:nvPr/>
        </p:nvPicPr>
        <p:blipFill>
          <a:blip r:embed="rId5" cstate="screen"/>
          <a:srcRect/>
          <a:stretch>
            <a:fillRect/>
          </a:stretch>
        </p:blipFill>
        <p:spPr bwMode="auto">
          <a:xfrm>
            <a:off x="6400800" y="4931228"/>
            <a:ext cx="2743200" cy="1926772"/>
          </a:xfrm>
          <a:prstGeom prst="rect">
            <a:avLst/>
          </a:prstGeom>
          <a:noFill/>
        </p:spPr>
      </p:pic>
      <p:sp>
        <p:nvSpPr>
          <p:cNvPr id="10" name="Slide Number Placeholder 9"/>
          <p:cNvSpPr>
            <a:spLocks noGrp="1"/>
          </p:cNvSpPr>
          <p:nvPr>
            <p:ph type="sldNum" sz="quarter" idx="12"/>
          </p:nvPr>
        </p:nvSpPr>
        <p:spPr/>
        <p:txBody>
          <a:bodyPr/>
          <a:lstStyle/>
          <a:p>
            <a:fld id="{86940707-5E61-C441-9A47-C65504CC86E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noAutofit/>
          </a:bodyPr>
          <a:lstStyle/>
          <a:p>
            <a:pPr algn="ctr" eaLnBrk="1" hangingPunct="1"/>
            <a:r>
              <a:rPr lang="en-US" sz="3600" dirty="0" smtClean="0">
                <a:solidFill>
                  <a:srgbClr val="0000FF"/>
                </a:solidFill>
              </a:rPr>
              <a:t>Neighborhoods and Systemic Disadvantage: Interactive</a:t>
            </a:r>
          </a:p>
        </p:txBody>
      </p:sp>
      <p:pic>
        <p:nvPicPr>
          <p:cNvPr id="28674" name="Picture 3"/>
          <p:cNvPicPr>
            <a:picLocks noGrp="1" noChangeAspect="1" noChangeArrowheads="1"/>
          </p:cNvPicPr>
          <p:nvPr>
            <p:ph idx="4294967295"/>
          </p:nvPr>
        </p:nvPicPr>
        <p:blipFill>
          <a:blip r:embed="rId3" cstate="screen"/>
          <a:stretch>
            <a:fillRect/>
          </a:stretch>
        </p:blipFill>
        <p:spPr>
          <a:xfrm>
            <a:off x="943428" y="1860550"/>
            <a:ext cx="6578600" cy="4495800"/>
          </a:xfrm>
        </p:spPr>
      </p:pic>
      <p:sp>
        <p:nvSpPr>
          <p:cNvPr id="28675" name="Text Box 4"/>
          <p:cNvSpPr txBox="1">
            <a:spLocks noChangeArrowheads="1"/>
          </p:cNvSpPr>
          <p:nvPr/>
        </p:nvSpPr>
        <p:spPr bwMode="auto">
          <a:xfrm>
            <a:off x="228600" y="6400800"/>
            <a:ext cx="5410200" cy="290512"/>
          </a:xfrm>
          <a:prstGeom prst="rect">
            <a:avLst/>
          </a:prstGeom>
          <a:noFill/>
          <a:ln w="9525">
            <a:noFill/>
            <a:miter lim="800000"/>
            <a:headEnd/>
            <a:tailEnd/>
          </a:ln>
        </p:spPr>
        <p:txBody>
          <a:bodyPr>
            <a:prstTxWarp prst="textNoShape">
              <a:avLst/>
            </a:prstTxWarp>
            <a:spAutoFit/>
          </a:bodyPr>
          <a:lstStyle/>
          <a:p>
            <a:pPr>
              <a:spcBef>
                <a:spcPct val="50000"/>
              </a:spcBef>
            </a:pPr>
            <a:r>
              <a:rPr lang="en-US" sz="1300" dirty="0">
                <a:latin typeface="Tw Cen MT" charset="0"/>
              </a:rPr>
              <a:t>Source: Barbara </a:t>
            </a:r>
            <a:r>
              <a:rPr lang="en-US" sz="1300" dirty="0" err="1">
                <a:latin typeface="Tw Cen MT" charset="0"/>
              </a:rPr>
              <a:t>Reskin</a:t>
            </a:r>
            <a:r>
              <a:rPr lang="en-US" sz="1300" dirty="0">
                <a:latin typeface="Tw Cen MT" charset="0"/>
              </a:rPr>
              <a:t>.  http://faculty.uwashington.edu/reskin/</a:t>
            </a:r>
          </a:p>
        </p:txBody>
      </p:sp>
      <p:sp>
        <p:nvSpPr>
          <p:cNvPr id="7" name="Slide Number Placeholder 6"/>
          <p:cNvSpPr>
            <a:spLocks noGrp="1"/>
          </p:cNvSpPr>
          <p:nvPr>
            <p:ph type="sldNum" sz="quarter" idx="12"/>
          </p:nvPr>
        </p:nvSpPr>
        <p:spPr/>
        <p:txBody>
          <a:bodyPr/>
          <a:lstStyle/>
          <a:p>
            <a:fld id="{86940707-5E61-C441-9A47-C65504CC86E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noAutofit/>
          </a:bodyPr>
          <a:lstStyle/>
          <a:p>
            <a:pPr eaLnBrk="1" hangingPunct="1">
              <a:defRPr/>
            </a:pPr>
            <a:r>
              <a:rPr lang="en-US" sz="4000" dirty="0">
                <a:solidFill>
                  <a:srgbClr val="0000FF"/>
                </a:solidFill>
                <a:ea typeface="+mj-ea"/>
                <a:cs typeface="+mj-cs"/>
              </a:rPr>
              <a:t>Where children live determine their access to schools…. </a:t>
            </a:r>
          </a:p>
        </p:txBody>
      </p:sp>
      <p:pic>
        <p:nvPicPr>
          <p:cNvPr id="43012" name="Picture 3" descr="Low Opp School 1"/>
          <p:cNvPicPr>
            <a:picLocks noChangeAspect="1" noChangeArrowheads="1"/>
          </p:cNvPicPr>
          <p:nvPr/>
        </p:nvPicPr>
        <p:blipFill>
          <a:blip r:embed="rId3"/>
          <a:srcRect/>
          <a:stretch>
            <a:fillRect/>
          </a:stretch>
        </p:blipFill>
        <p:spPr bwMode="auto">
          <a:xfrm>
            <a:off x="0" y="1447800"/>
            <a:ext cx="3810000" cy="2308225"/>
          </a:xfrm>
          <a:prstGeom prst="rect">
            <a:avLst/>
          </a:prstGeom>
          <a:noFill/>
          <a:ln w="9525">
            <a:noFill/>
            <a:miter lim="800000"/>
            <a:headEnd/>
            <a:tailEnd/>
          </a:ln>
        </p:spPr>
      </p:pic>
      <p:pic>
        <p:nvPicPr>
          <p:cNvPr id="43013" name="Picture 4" descr="beautiful elementary school"/>
          <p:cNvPicPr>
            <a:picLocks noChangeAspect="1" noChangeArrowheads="1"/>
          </p:cNvPicPr>
          <p:nvPr/>
        </p:nvPicPr>
        <p:blipFill>
          <a:blip r:embed="rId4"/>
          <a:srcRect/>
          <a:stretch>
            <a:fillRect/>
          </a:stretch>
        </p:blipFill>
        <p:spPr bwMode="auto">
          <a:xfrm>
            <a:off x="4572000" y="4024313"/>
            <a:ext cx="4572000" cy="2576512"/>
          </a:xfrm>
          <a:prstGeom prst="rect">
            <a:avLst/>
          </a:prstGeom>
          <a:noFill/>
          <a:ln w="9525">
            <a:noFill/>
            <a:miter lim="800000"/>
            <a:headEnd/>
            <a:tailEnd/>
          </a:ln>
        </p:spPr>
      </p:pic>
      <p:sp>
        <p:nvSpPr>
          <p:cNvPr id="43014" name="AutoShape 5"/>
          <p:cNvSpPr>
            <a:spLocks noChangeArrowheads="1"/>
          </p:cNvSpPr>
          <p:nvPr/>
        </p:nvSpPr>
        <p:spPr bwMode="auto">
          <a:xfrm>
            <a:off x="3886200" y="2209800"/>
            <a:ext cx="992188" cy="561975"/>
          </a:xfrm>
          <a:prstGeom prst="leftArrow">
            <a:avLst>
              <a:gd name="adj1" fmla="val 50000"/>
              <a:gd name="adj2" fmla="val 44138"/>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3015" name="AutoShape 6"/>
          <p:cNvSpPr>
            <a:spLocks noChangeArrowheads="1"/>
          </p:cNvSpPr>
          <p:nvPr/>
        </p:nvSpPr>
        <p:spPr bwMode="auto">
          <a:xfrm>
            <a:off x="5029200" y="3276600"/>
            <a:ext cx="992188" cy="561975"/>
          </a:xfrm>
          <a:prstGeom prst="rightArrow">
            <a:avLst>
              <a:gd name="adj1" fmla="val 50000"/>
              <a:gd name="adj2" fmla="val 44138"/>
            </a:avLst>
          </a:prstGeom>
          <a:solidFill>
            <a:srgbClr val="00FF00"/>
          </a:solidFill>
          <a:ln w="9525">
            <a:solidFill>
              <a:schemeClr val="tx1"/>
            </a:solidFill>
            <a:miter lim="800000"/>
            <a:headEnd/>
            <a:tailEnd/>
          </a:ln>
        </p:spPr>
        <p:txBody>
          <a:bodyPr wrap="none" anchor="ctr">
            <a:prstTxWarp prst="textNoShape">
              <a:avLst/>
            </a:prstTxWarp>
          </a:bodyPr>
          <a:lstStyle/>
          <a:p>
            <a:endParaRPr lang="en-US"/>
          </a:p>
        </p:txBody>
      </p:sp>
      <p:pic>
        <p:nvPicPr>
          <p:cNvPr id="43016" name="Picture 7" descr="Seg School Cartoon"/>
          <p:cNvPicPr>
            <a:picLocks noChangeAspect="1" noChangeArrowheads="1"/>
          </p:cNvPicPr>
          <p:nvPr/>
        </p:nvPicPr>
        <p:blipFill>
          <a:blip r:embed="rId5"/>
          <a:srcRect/>
          <a:stretch>
            <a:fillRect/>
          </a:stretch>
        </p:blipFill>
        <p:spPr bwMode="auto">
          <a:xfrm>
            <a:off x="0" y="3810000"/>
            <a:ext cx="3810000" cy="2628900"/>
          </a:xfrm>
          <a:prstGeom prst="rect">
            <a:avLst/>
          </a:prstGeom>
          <a:noFill/>
          <a:ln w="9525">
            <a:noFill/>
            <a:miter lim="800000"/>
            <a:headEnd/>
            <a:tailEnd/>
          </a:ln>
        </p:spPr>
      </p:pic>
      <p:sp>
        <p:nvSpPr>
          <p:cNvPr id="43017" name="Line 8"/>
          <p:cNvSpPr>
            <a:spLocks noChangeShapeType="1"/>
          </p:cNvSpPr>
          <p:nvPr/>
        </p:nvSpPr>
        <p:spPr bwMode="auto">
          <a:xfrm flipH="1">
            <a:off x="3352800" y="1447800"/>
            <a:ext cx="2544763" cy="5410200"/>
          </a:xfrm>
          <a:prstGeom prst="line">
            <a:avLst/>
          </a:prstGeom>
          <a:noFill/>
          <a:ln w="47625">
            <a:solidFill>
              <a:schemeClr val="folHlink"/>
            </a:solidFill>
            <a:prstDash val="dash"/>
            <a:round/>
            <a:headEnd/>
            <a:tailEnd/>
          </a:ln>
        </p:spPr>
        <p:txBody>
          <a:bodyPr>
            <a:prstTxWarp prst="textNoShape">
              <a:avLst/>
            </a:prstTxWarp>
          </a:bodyPr>
          <a:lstStyle/>
          <a:p>
            <a:endParaRPr lang="en-US"/>
          </a:p>
        </p:txBody>
      </p:sp>
      <p:pic>
        <p:nvPicPr>
          <p:cNvPr id="43018" name="Picture 9" descr="MCj03976120000[1]"/>
          <p:cNvPicPr>
            <a:picLocks noChangeAspect="1" noChangeArrowheads="1"/>
          </p:cNvPicPr>
          <p:nvPr/>
        </p:nvPicPr>
        <p:blipFill>
          <a:blip r:embed="rId6"/>
          <a:srcRect/>
          <a:stretch>
            <a:fillRect/>
          </a:stretch>
        </p:blipFill>
        <p:spPr bwMode="auto">
          <a:xfrm>
            <a:off x="7129463" y="1143000"/>
            <a:ext cx="2014537" cy="2871788"/>
          </a:xfrm>
          <a:prstGeom prst="rect">
            <a:avLst/>
          </a:prstGeom>
          <a:noFill/>
          <a:ln w="9525">
            <a:noFill/>
            <a:miter lim="800000"/>
            <a:headEnd/>
            <a:tailEnd/>
          </a:ln>
        </p:spPr>
      </p:pic>
      <p:pic>
        <p:nvPicPr>
          <p:cNvPr id="43019" name="Picture 10" descr="MCj03917240000[1]"/>
          <p:cNvPicPr>
            <a:picLocks noChangeAspect="1" noChangeArrowheads="1"/>
          </p:cNvPicPr>
          <p:nvPr/>
        </p:nvPicPr>
        <p:blipFill>
          <a:blip r:embed="rId7"/>
          <a:srcRect/>
          <a:stretch>
            <a:fillRect/>
          </a:stretch>
        </p:blipFill>
        <p:spPr bwMode="auto">
          <a:xfrm>
            <a:off x="6096000" y="2590800"/>
            <a:ext cx="1536700" cy="1882775"/>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86940707-5E61-C441-9A47-C65504CC86E1}"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457200" y="0"/>
            <a:ext cx="8229600" cy="1139825"/>
          </a:xfrm>
        </p:spPr>
        <p:txBody>
          <a:bodyPr>
            <a:normAutofit/>
          </a:bodyPr>
          <a:lstStyle/>
          <a:p>
            <a:pPr eaLnBrk="1" hangingPunct="1">
              <a:defRPr/>
            </a:pPr>
            <a:r>
              <a:rPr lang="en-US" sz="4000" dirty="0">
                <a:solidFill>
                  <a:srgbClr val="0000FF"/>
                </a:solidFill>
                <a:ea typeface="+mj-ea"/>
                <a:cs typeface="+mj-cs"/>
              </a:rPr>
              <a:t>jobs &amp; role models…</a:t>
            </a:r>
          </a:p>
        </p:txBody>
      </p:sp>
      <p:pic>
        <p:nvPicPr>
          <p:cNvPr id="45060" name="Picture 3" descr="Low Opp Econ 1"/>
          <p:cNvPicPr>
            <a:picLocks noChangeAspect="1" noChangeArrowheads="1"/>
          </p:cNvPicPr>
          <p:nvPr/>
        </p:nvPicPr>
        <p:blipFill>
          <a:blip r:embed="rId3"/>
          <a:srcRect/>
          <a:stretch>
            <a:fillRect/>
          </a:stretch>
        </p:blipFill>
        <p:spPr bwMode="auto">
          <a:xfrm>
            <a:off x="152400" y="1143000"/>
            <a:ext cx="3886200" cy="2573338"/>
          </a:xfrm>
          <a:prstGeom prst="rect">
            <a:avLst/>
          </a:prstGeom>
          <a:noFill/>
          <a:ln w="9525">
            <a:noFill/>
            <a:miter lim="800000"/>
            <a:headEnd/>
            <a:tailEnd/>
          </a:ln>
        </p:spPr>
      </p:pic>
      <p:pic>
        <p:nvPicPr>
          <p:cNvPr id="45061" name="Picture 4" descr="High Opp Econ 1"/>
          <p:cNvPicPr>
            <a:picLocks noChangeAspect="1" noChangeArrowheads="1"/>
          </p:cNvPicPr>
          <p:nvPr/>
        </p:nvPicPr>
        <p:blipFill>
          <a:blip r:embed="rId4"/>
          <a:srcRect/>
          <a:stretch>
            <a:fillRect/>
          </a:stretch>
        </p:blipFill>
        <p:spPr bwMode="auto">
          <a:xfrm>
            <a:off x="4800600" y="3733800"/>
            <a:ext cx="4114800" cy="2725738"/>
          </a:xfrm>
          <a:prstGeom prst="rect">
            <a:avLst/>
          </a:prstGeom>
          <a:noFill/>
          <a:ln w="9525">
            <a:noFill/>
            <a:miter lim="800000"/>
            <a:headEnd/>
            <a:tailEnd/>
          </a:ln>
        </p:spPr>
      </p:pic>
      <p:pic>
        <p:nvPicPr>
          <p:cNvPr id="45062" name="Picture 5" descr="now hiring"/>
          <p:cNvPicPr>
            <a:picLocks noChangeAspect="1" noChangeArrowheads="1"/>
          </p:cNvPicPr>
          <p:nvPr/>
        </p:nvPicPr>
        <p:blipFill>
          <a:blip r:embed="rId5"/>
          <a:srcRect/>
          <a:stretch>
            <a:fillRect/>
          </a:stretch>
        </p:blipFill>
        <p:spPr bwMode="auto">
          <a:xfrm>
            <a:off x="5943600" y="1600200"/>
            <a:ext cx="2971800" cy="2022475"/>
          </a:xfrm>
          <a:prstGeom prst="rect">
            <a:avLst/>
          </a:prstGeom>
          <a:noFill/>
          <a:ln w="9525">
            <a:noFill/>
            <a:miter lim="800000"/>
            <a:headEnd/>
            <a:tailEnd/>
          </a:ln>
        </p:spPr>
      </p:pic>
      <p:pic>
        <p:nvPicPr>
          <p:cNvPr id="45063" name="Picture 6" descr="camden"/>
          <p:cNvPicPr>
            <a:picLocks noChangeAspect="1" noChangeArrowheads="1"/>
          </p:cNvPicPr>
          <p:nvPr/>
        </p:nvPicPr>
        <p:blipFill>
          <a:blip r:embed="rId6"/>
          <a:srcRect/>
          <a:stretch>
            <a:fillRect/>
          </a:stretch>
        </p:blipFill>
        <p:spPr bwMode="auto">
          <a:xfrm>
            <a:off x="152400" y="3962400"/>
            <a:ext cx="2895600" cy="2005013"/>
          </a:xfrm>
          <a:prstGeom prst="rect">
            <a:avLst/>
          </a:prstGeom>
          <a:noFill/>
          <a:ln w="9525">
            <a:noFill/>
            <a:miter lim="800000"/>
            <a:headEnd/>
            <a:tailEnd/>
          </a:ln>
        </p:spPr>
      </p:pic>
      <p:sp>
        <p:nvSpPr>
          <p:cNvPr id="45064" name="Line 7"/>
          <p:cNvSpPr>
            <a:spLocks noChangeShapeType="1"/>
          </p:cNvSpPr>
          <p:nvPr/>
        </p:nvSpPr>
        <p:spPr bwMode="auto">
          <a:xfrm flipH="1">
            <a:off x="2743200" y="1219200"/>
            <a:ext cx="3733800" cy="5410200"/>
          </a:xfrm>
          <a:prstGeom prst="line">
            <a:avLst/>
          </a:prstGeom>
          <a:noFill/>
          <a:ln w="47625">
            <a:solidFill>
              <a:schemeClr val="tx1"/>
            </a:solidFill>
            <a:prstDash val="dash"/>
            <a:round/>
            <a:headEnd/>
            <a:tailEnd/>
          </a:ln>
        </p:spPr>
        <p:txBody>
          <a:bodyPr>
            <a:prstTxWarp prst="textNoShape">
              <a:avLst/>
            </a:prstTxWarp>
          </a:bodyPr>
          <a:lstStyle/>
          <a:p>
            <a:endParaRPr lang="en-US"/>
          </a:p>
        </p:txBody>
      </p:sp>
      <p:pic>
        <p:nvPicPr>
          <p:cNvPr id="45065" name="Picture 8" descr="MCj03983270000[1]"/>
          <p:cNvPicPr>
            <a:picLocks noChangeAspect="1" noChangeArrowheads="1"/>
          </p:cNvPicPr>
          <p:nvPr/>
        </p:nvPicPr>
        <p:blipFill>
          <a:blip r:embed="rId7"/>
          <a:srcRect/>
          <a:stretch>
            <a:fillRect/>
          </a:stretch>
        </p:blipFill>
        <p:spPr bwMode="auto">
          <a:xfrm>
            <a:off x="5715000" y="2362200"/>
            <a:ext cx="1166813" cy="1293813"/>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86940707-5E61-C441-9A47-C65504CC86E1}"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0" y="274638"/>
            <a:ext cx="9144000" cy="1143000"/>
          </a:xfrm>
        </p:spPr>
        <p:txBody>
          <a:bodyPr>
            <a:noAutofit/>
          </a:bodyPr>
          <a:lstStyle/>
          <a:p>
            <a:pPr eaLnBrk="1" hangingPunct="1">
              <a:defRPr/>
            </a:pPr>
            <a:r>
              <a:rPr lang="en-US" sz="4000" dirty="0" smtClean="0">
                <a:solidFill>
                  <a:srgbClr val="0000FF"/>
                </a:solidFill>
              </a:rPr>
              <a:t>bo</a:t>
            </a:r>
            <a:r>
              <a:rPr lang="en-US" sz="4000" dirty="0" smtClean="0">
                <a:solidFill>
                  <a:srgbClr val="0000FF"/>
                </a:solidFill>
                <a:ea typeface="+mj-ea"/>
                <a:cs typeface="+mj-cs"/>
              </a:rPr>
              <a:t>okstores</a:t>
            </a:r>
            <a:r>
              <a:rPr lang="en-US" sz="4000" dirty="0">
                <a:solidFill>
                  <a:srgbClr val="0000FF"/>
                </a:solidFill>
                <a:ea typeface="+mj-ea"/>
                <a:cs typeface="+mj-cs"/>
              </a:rPr>
              <a:t>,</a:t>
            </a:r>
            <a:r>
              <a:rPr lang="en-US" sz="4000" dirty="0" smtClean="0">
                <a:solidFill>
                  <a:srgbClr val="0000FF"/>
                </a:solidFill>
                <a:ea typeface="+mj-ea"/>
                <a:cs typeface="+mj-cs"/>
              </a:rPr>
              <a:t> libraries</a:t>
            </a:r>
            <a:r>
              <a:rPr lang="en-US" sz="4000" dirty="0">
                <a:solidFill>
                  <a:srgbClr val="0000FF"/>
                </a:solidFill>
                <a:ea typeface="+mj-ea"/>
                <a:cs typeface="+mj-cs"/>
              </a:rPr>
              <a:t>, and other</a:t>
            </a:r>
            <a:r>
              <a:rPr lang="en-US" sz="4000" dirty="0" smtClean="0">
                <a:solidFill>
                  <a:srgbClr val="0000FF"/>
                </a:solidFill>
                <a:ea typeface="+mj-ea"/>
                <a:cs typeface="+mj-cs"/>
              </a:rPr>
              <a:t> amenities</a:t>
            </a:r>
            <a:endParaRPr lang="en-US" sz="4000" dirty="0">
              <a:solidFill>
                <a:srgbClr val="0000FF"/>
              </a:solidFill>
              <a:ea typeface="+mj-ea"/>
              <a:cs typeface="+mj-cs"/>
            </a:endParaRPr>
          </a:p>
        </p:txBody>
      </p:sp>
      <p:pic>
        <p:nvPicPr>
          <p:cNvPr id="47108" name="Picture 3"/>
          <p:cNvPicPr>
            <a:picLocks noGrp="1" noChangeAspect="1" noChangeArrowheads="1"/>
          </p:cNvPicPr>
          <p:nvPr>
            <p:ph type="body" idx="1"/>
          </p:nvPr>
        </p:nvPicPr>
        <p:blipFill>
          <a:blip r:embed="rId2"/>
          <a:srcRect/>
          <a:stretch>
            <a:fillRect/>
          </a:stretch>
        </p:blipFill>
        <p:spPr>
          <a:xfrm>
            <a:off x="1452563" y="2944813"/>
            <a:ext cx="3538537" cy="1873250"/>
          </a:xfrm>
        </p:spPr>
      </p:pic>
      <p:pic>
        <p:nvPicPr>
          <p:cNvPr id="47109" name="Picture 4"/>
          <p:cNvPicPr>
            <a:picLocks noChangeAspect="1" noChangeArrowheads="1"/>
          </p:cNvPicPr>
          <p:nvPr/>
        </p:nvPicPr>
        <p:blipFill>
          <a:blip r:embed="rId3"/>
          <a:srcRect/>
          <a:stretch>
            <a:fillRect/>
          </a:stretch>
        </p:blipFill>
        <p:spPr bwMode="auto">
          <a:xfrm>
            <a:off x="5943600" y="2362200"/>
            <a:ext cx="1970088" cy="2819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86940707-5E61-C441-9A47-C65504CC86E1}"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5586" name="Rectangle 2"/>
          <p:cNvSpPr>
            <a:spLocks noGrp="1" noChangeArrowheads="1"/>
          </p:cNvSpPr>
          <p:nvPr>
            <p:ph type="title"/>
          </p:nvPr>
        </p:nvSpPr>
        <p:spPr>
          <a:xfrm>
            <a:off x="457200" y="0"/>
            <a:ext cx="8229600" cy="1139825"/>
          </a:xfrm>
        </p:spPr>
        <p:txBody>
          <a:bodyPr>
            <a:normAutofit/>
          </a:bodyPr>
          <a:lstStyle/>
          <a:p>
            <a:pPr eaLnBrk="1" hangingPunct="1">
              <a:defRPr/>
            </a:pPr>
            <a:r>
              <a:rPr lang="en-US" sz="4000" dirty="0">
                <a:solidFill>
                  <a:srgbClr val="0000FF"/>
                </a:solidFill>
                <a:ea typeface="+mj-ea"/>
                <a:cs typeface="+mj-cs"/>
              </a:rPr>
              <a:t>playgrounds, parks</a:t>
            </a:r>
            <a:r>
              <a:rPr lang="en-US" sz="4000" dirty="0" smtClean="0">
                <a:solidFill>
                  <a:srgbClr val="0000FF"/>
                </a:solidFill>
                <a:ea typeface="+mj-ea"/>
                <a:cs typeface="+mj-cs"/>
              </a:rPr>
              <a:t>, and </a:t>
            </a:r>
            <a:r>
              <a:rPr lang="en-US" sz="4000" dirty="0">
                <a:solidFill>
                  <a:srgbClr val="0000FF"/>
                </a:solidFill>
                <a:ea typeface="+mj-ea"/>
                <a:cs typeface="+mj-cs"/>
              </a:rPr>
              <a:t>arts…</a:t>
            </a:r>
          </a:p>
        </p:txBody>
      </p:sp>
      <p:pic>
        <p:nvPicPr>
          <p:cNvPr id="48132" name="Picture 3" descr="800px-Columbus-ohio-short-north-arches"/>
          <p:cNvPicPr>
            <a:picLocks noChangeAspect="1" noChangeArrowheads="1"/>
          </p:cNvPicPr>
          <p:nvPr/>
        </p:nvPicPr>
        <p:blipFill>
          <a:blip r:embed="rId3"/>
          <a:srcRect/>
          <a:stretch>
            <a:fillRect/>
          </a:stretch>
        </p:blipFill>
        <p:spPr bwMode="auto">
          <a:xfrm>
            <a:off x="4800600" y="4038600"/>
            <a:ext cx="3886200" cy="2587625"/>
          </a:xfrm>
          <a:prstGeom prst="rect">
            <a:avLst/>
          </a:prstGeom>
          <a:noFill/>
          <a:ln w="9525">
            <a:noFill/>
            <a:miter lim="800000"/>
            <a:headEnd/>
            <a:tailEnd/>
          </a:ln>
        </p:spPr>
      </p:pic>
      <p:pic>
        <p:nvPicPr>
          <p:cNvPr id="48133" name="Picture 4" descr="baltimore abandoned toy"/>
          <p:cNvPicPr>
            <a:picLocks noGrp="1" noChangeAspect="1" noChangeArrowheads="1"/>
          </p:cNvPicPr>
          <p:nvPr>
            <p:ph sz="quarter" idx="3"/>
          </p:nvPr>
        </p:nvPicPr>
        <p:blipFill>
          <a:blip r:embed="rId4"/>
          <a:srcRect/>
          <a:stretch>
            <a:fillRect/>
          </a:stretch>
        </p:blipFill>
        <p:spPr>
          <a:xfrm>
            <a:off x="228600" y="1143000"/>
            <a:ext cx="3886200" cy="2909888"/>
          </a:xfrm>
          <a:noFill/>
        </p:spPr>
      </p:pic>
      <p:pic>
        <p:nvPicPr>
          <p:cNvPr id="48134" name="Picture 5" descr="orange paint detroit"/>
          <p:cNvPicPr>
            <a:picLocks noChangeAspect="1" noChangeArrowheads="1"/>
          </p:cNvPicPr>
          <p:nvPr/>
        </p:nvPicPr>
        <p:blipFill>
          <a:blip r:embed="rId5"/>
          <a:srcRect/>
          <a:stretch>
            <a:fillRect/>
          </a:stretch>
        </p:blipFill>
        <p:spPr bwMode="auto">
          <a:xfrm>
            <a:off x="228600" y="4191000"/>
            <a:ext cx="4038600" cy="2414588"/>
          </a:xfrm>
          <a:prstGeom prst="rect">
            <a:avLst/>
          </a:prstGeom>
          <a:noFill/>
          <a:ln w="9525">
            <a:noFill/>
            <a:miter lim="800000"/>
            <a:headEnd/>
            <a:tailEnd/>
          </a:ln>
        </p:spPr>
      </p:pic>
      <p:pic>
        <p:nvPicPr>
          <p:cNvPr id="48135" name="Picture 6" descr="walker sculpture garden kids"/>
          <p:cNvPicPr>
            <a:picLocks noChangeAspect="1" noChangeArrowheads="1"/>
          </p:cNvPicPr>
          <p:nvPr/>
        </p:nvPicPr>
        <p:blipFill>
          <a:blip r:embed="rId6"/>
          <a:srcRect/>
          <a:stretch>
            <a:fillRect/>
          </a:stretch>
        </p:blipFill>
        <p:spPr bwMode="auto">
          <a:xfrm>
            <a:off x="5181600" y="1219200"/>
            <a:ext cx="3505200" cy="2628900"/>
          </a:xfrm>
          <a:prstGeom prst="rect">
            <a:avLst/>
          </a:prstGeom>
          <a:noFill/>
          <a:ln w="9525">
            <a:noFill/>
            <a:miter lim="800000"/>
            <a:headEnd/>
            <a:tailEnd/>
          </a:ln>
        </p:spPr>
      </p:pic>
      <p:sp>
        <p:nvSpPr>
          <p:cNvPr id="48136" name="Line 7"/>
          <p:cNvSpPr>
            <a:spLocks noChangeShapeType="1"/>
          </p:cNvSpPr>
          <p:nvPr/>
        </p:nvSpPr>
        <p:spPr bwMode="auto">
          <a:xfrm>
            <a:off x="4038600" y="1371600"/>
            <a:ext cx="609600" cy="5257800"/>
          </a:xfrm>
          <a:prstGeom prst="line">
            <a:avLst/>
          </a:prstGeom>
          <a:noFill/>
          <a:ln w="47625">
            <a:solidFill>
              <a:schemeClr val="tx1"/>
            </a:solidFill>
            <a:prstDash val="dash"/>
            <a:round/>
            <a:headEnd/>
            <a:tailEnd/>
          </a:ln>
        </p:spPr>
        <p:txBody>
          <a:bodyPr>
            <a:prstTxWarp prst="textNoShape">
              <a:avLst/>
            </a:prstTxWarp>
          </a:bodyPr>
          <a:lstStyle/>
          <a:p>
            <a:endParaRPr lang="en-US"/>
          </a:p>
        </p:txBody>
      </p:sp>
      <p:pic>
        <p:nvPicPr>
          <p:cNvPr id="48137" name="Picture 8"/>
          <p:cNvPicPr>
            <a:picLocks noChangeAspect="1" noChangeArrowheads="1"/>
          </p:cNvPicPr>
          <p:nvPr/>
        </p:nvPicPr>
        <p:blipFill>
          <a:blip r:embed="rId7"/>
          <a:srcRect/>
          <a:stretch>
            <a:fillRect/>
          </a:stretch>
        </p:blipFill>
        <p:spPr bwMode="auto">
          <a:xfrm>
            <a:off x="3381375" y="2533650"/>
            <a:ext cx="2381250" cy="1790700"/>
          </a:xfrm>
          <a:prstGeom prst="rect">
            <a:avLst/>
          </a:prstGeom>
          <a:noFill/>
          <a:ln w="9525">
            <a:noFill/>
            <a:miter lim="800000"/>
            <a:headEnd/>
            <a:tailEnd/>
          </a:ln>
        </p:spPr>
      </p:pic>
      <p:sp>
        <p:nvSpPr>
          <p:cNvPr id="10" name="Slide Number Placeholder 9"/>
          <p:cNvSpPr>
            <a:spLocks noGrp="1"/>
          </p:cNvSpPr>
          <p:nvPr>
            <p:ph type="sldNum" sz="quarter" idx="11"/>
          </p:nvPr>
        </p:nvSpPr>
        <p:spPr/>
        <p:txBody>
          <a:bodyPr/>
          <a:lstStyle/>
          <a:p>
            <a:pPr>
              <a:defRPr/>
            </a:pPr>
            <a:fld id="{3175E135-0F7A-C742-A05F-516ADEB2710A}" type="slidenum">
              <a:rPr lang="en-US" smtClean="0"/>
              <a:pPr>
                <a:defRPr/>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pPr algn="l" eaLnBrk="1" hangingPunct="1">
              <a:defRPr/>
            </a:pPr>
            <a:r>
              <a:rPr lang="en-US">
                <a:ea typeface="+mj-ea"/>
                <a:cs typeface="+mj-cs"/>
              </a:rPr>
              <a:t>    </a:t>
            </a:r>
          </a:p>
        </p:txBody>
      </p:sp>
      <p:sp>
        <p:nvSpPr>
          <p:cNvPr id="837635" name="Rectangle 3"/>
          <p:cNvSpPr>
            <a:spLocks noGrp="1" noChangeArrowheads="1"/>
          </p:cNvSpPr>
          <p:nvPr>
            <p:ph type="body" idx="1"/>
          </p:nvPr>
        </p:nvSpPr>
        <p:spPr>
          <a:xfrm>
            <a:off x="301625" y="228600"/>
            <a:ext cx="8540750" cy="6248400"/>
          </a:xfrm>
        </p:spPr>
        <p:txBody>
          <a:bodyPr/>
          <a:lstStyle/>
          <a:p>
            <a:pPr eaLnBrk="1" hangingPunct="1">
              <a:defRPr/>
            </a:pPr>
            <a:endParaRPr lang="en-US" dirty="0">
              <a:ea typeface="+mn-ea"/>
              <a:cs typeface="+mn-cs"/>
            </a:endParaRPr>
          </a:p>
          <a:p>
            <a:pPr algn="ctr" eaLnBrk="1" hangingPunct="1">
              <a:buFontTx/>
              <a:buNone/>
              <a:defRPr/>
            </a:pPr>
            <a:r>
              <a:rPr lang="en-US" sz="4000" dirty="0">
                <a:solidFill>
                  <a:srgbClr val="0000FF"/>
                </a:solidFill>
                <a:ea typeface="+mn-ea"/>
                <a:cs typeface="+mn-cs"/>
              </a:rPr>
              <a:t>Put these together and you imagine a structure.  </a:t>
            </a:r>
          </a:p>
          <a:p>
            <a:pPr algn="ctr" eaLnBrk="1" hangingPunct="1">
              <a:buFontTx/>
              <a:buNone/>
              <a:defRPr/>
            </a:pPr>
            <a:endParaRPr lang="en-US" sz="2400" i="1" dirty="0">
              <a:ea typeface="+mn-ea"/>
              <a:cs typeface="+mn-cs"/>
            </a:endParaRPr>
          </a:p>
          <a:p>
            <a:pPr eaLnBrk="1" hangingPunct="1">
              <a:defRPr/>
            </a:pPr>
            <a:endParaRPr lang="en-US" sz="2400" i="1" dirty="0">
              <a:ea typeface="+mn-ea"/>
              <a:cs typeface="+mn-cs"/>
            </a:endParaRPr>
          </a:p>
        </p:txBody>
      </p:sp>
      <p:pic>
        <p:nvPicPr>
          <p:cNvPr id="50181" name="Picture 5" descr="j0185604"/>
          <p:cNvPicPr>
            <a:picLocks noChangeAspect="1" noChangeArrowheads="1"/>
          </p:cNvPicPr>
          <p:nvPr/>
        </p:nvPicPr>
        <p:blipFill>
          <a:blip r:embed="rId2"/>
          <a:srcRect/>
          <a:stretch>
            <a:fillRect/>
          </a:stretch>
        </p:blipFill>
        <p:spPr bwMode="auto">
          <a:xfrm>
            <a:off x="3276600" y="2819400"/>
            <a:ext cx="1520825" cy="1524000"/>
          </a:xfrm>
          <a:prstGeom prst="rect">
            <a:avLst/>
          </a:prstGeom>
          <a:noFill/>
          <a:ln w="9525">
            <a:noFill/>
            <a:miter lim="800000"/>
            <a:headEnd/>
            <a:tailEnd/>
          </a:ln>
        </p:spPr>
      </p:pic>
      <p:pic>
        <p:nvPicPr>
          <p:cNvPr id="837638" name="Picture 6" descr="High Opp School 1"/>
          <p:cNvPicPr>
            <a:picLocks noChangeAspect="1" noChangeArrowheads="1"/>
          </p:cNvPicPr>
          <p:nvPr/>
        </p:nvPicPr>
        <p:blipFill>
          <a:blip r:embed="rId3"/>
          <a:srcRect/>
          <a:stretch>
            <a:fillRect/>
          </a:stretch>
        </p:blipFill>
        <p:spPr bwMode="auto">
          <a:xfrm>
            <a:off x="5562600" y="2209800"/>
            <a:ext cx="2133600" cy="1409700"/>
          </a:xfrm>
          <a:prstGeom prst="rect">
            <a:avLst/>
          </a:prstGeom>
          <a:noFill/>
          <a:ln w="9525">
            <a:solidFill>
              <a:schemeClr val="folHlink"/>
            </a:solidFill>
            <a:miter lim="800000"/>
            <a:headEnd/>
            <a:tailEnd/>
          </a:ln>
        </p:spPr>
      </p:pic>
      <p:sp>
        <p:nvSpPr>
          <p:cNvPr id="50183" name="Line 7"/>
          <p:cNvSpPr>
            <a:spLocks noChangeShapeType="1"/>
          </p:cNvSpPr>
          <p:nvPr/>
        </p:nvSpPr>
        <p:spPr bwMode="auto">
          <a:xfrm flipV="1">
            <a:off x="4953000" y="2743200"/>
            <a:ext cx="38100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84" name="Line 8"/>
          <p:cNvSpPr>
            <a:spLocks noChangeShapeType="1"/>
          </p:cNvSpPr>
          <p:nvPr/>
        </p:nvSpPr>
        <p:spPr bwMode="auto">
          <a:xfrm flipH="1">
            <a:off x="4953000" y="3200400"/>
            <a:ext cx="38100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0185" name="Picture 9"/>
          <p:cNvPicPr>
            <a:picLocks noChangeAspect="1" noChangeArrowheads="1"/>
          </p:cNvPicPr>
          <p:nvPr/>
        </p:nvPicPr>
        <p:blipFill>
          <a:blip r:embed="rId4"/>
          <a:srcRect/>
          <a:stretch>
            <a:fillRect/>
          </a:stretch>
        </p:blipFill>
        <p:spPr bwMode="auto">
          <a:xfrm>
            <a:off x="6019800" y="4724400"/>
            <a:ext cx="1638300" cy="1389063"/>
          </a:xfrm>
          <a:prstGeom prst="rect">
            <a:avLst/>
          </a:prstGeom>
          <a:noFill/>
          <a:ln w="9525">
            <a:noFill/>
            <a:miter lim="800000"/>
            <a:headEnd/>
            <a:tailEnd/>
          </a:ln>
        </p:spPr>
      </p:pic>
      <p:sp>
        <p:nvSpPr>
          <p:cNvPr id="50186" name="Line 10"/>
          <p:cNvSpPr>
            <a:spLocks noChangeShapeType="1"/>
          </p:cNvSpPr>
          <p:nvPr/>
        </p:nvSpPr>
        <p:spPr bwMode="auto">
          <a:xfrm>
            <a:off x="6248400" y="3886200"/>
            <a:ext cx="76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87" name="Line 11"/>
          <p:cNvSpPr>
            <a:spLocks noChangeShapeType="1"/>
          </p:cNvSpPr>
          <p:nvPr/>
        </p:nvSpPr>
        <p:spPr bwMode="auto">
          <a:xfrm>
            <a:off x="4724400" y="4572000"/>
            <a:ext cx="990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88" name="Line 12"/>
          <p:cNvSpPr>
            <a:spLocks noChangeShapeType="1"/>
          </p:cNvSpPr>
          <p:nvPr/>
        </p:nvSpPr>
        <p:spPr bwMode="auto">
          <a:xfrm flipH="1" flipV="1">
            <a:off x="4953000" y="4267200"/>
            <a:ext cx="6858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0189" name="Picture 13"/>
          <p:cNvPicPr>
            <a:picLocks noChangeAspect="1" noChangeArrowheads="1"/>
          </p:cNvPicPr>
          <p:nvPr/>
        </p:nvPicPr>
        <p:blipFill>
          <a:blip r:embed="rId5"/>
          <a:srcRect/>
          <a:stretch>
            <a:fillRect/>
          </a:stretch>
        </p:blipFill>
        <p:spPr bwMode="auto">
          <a:xfrm>
            <a:off x="1066800" y="2057400"/>
            <a:ext cx="1524000" cy="1143000"/>
          </a:xfrm>
          <a:prstGeom prst="rect">
            <a:avLst/>
          </a:prstGeom>
          <a:noFill/>
          <a:ln w="9525">
            <a:noFill/>
            <a:miter lim="800000"/>
            <a:headEnd/>
            <a:tailEnd/>
          </a:ln>
        </p:spPr>
      </p:pic>
      <p:sp>
        <p:nvSpPr>
          <p:cNvPr id="50190" name="Line 14"/>
          <p:cNvSpPr>
            <a:spLocks noChangeShapeType="1"/>
          </p:cNvSpPr>
          <p:nvPr/>
        </p:nvSpPr>
        <p:spPr bwMode="auto">
          <a:xfrm flipH="1" flipV="1">
            <a:off x="2590800" y="3352800"/>
            <a:ext cx="4572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0191" name="Picture 15"/>
          <p:cNvPicPr>
            <a:picLocks noChangeAspect="1" noChangeArrowheads="1"/>
          </p:cNvPicPr>
          <p:nvPr/>
        </p:nvPicPr>
        <p:blipFill>
          <a:blip r:embed="rId6"/>
          <a:srcRect/>
          <a:stretch>
            <a:fillRect/>
          </a:stretch>
        </p:blipFill>
        <p:spPr bwMode="auto">
          <a:xfrm>
            <a:off x="685800" y="4876800"/>
            <a:ext cx="2590800" cy="1365250"/>
          </a:xfrm>
          <a:prstGeom prst="rect">
            <a:avLst/>
          </a:prstGeom>
          <a:noFill/>
          <a:ln w="9525">
            <a:noFill/>
            <a:miter lim="800000"/>
            <a:headEnd/>
            <a:tailEnd/>
          </a:ln>
        </p:spPr>
      </p:pic>
      <p:sp>
        <p:nvSpPr>
          <p:cNvPr id="50192" name="Line 16"/>
          <p:cNvSpPr>
            <a:spLocks noChangeShapeType="1"/>
          </p:cNvSpPr>
          <p:nvPr/>
        </p:nvSpPr>
        <p:spPr bwMode="auto">
          <a:xfrm flipH="1">
            <a:off x="3505200" y="4495800"/>
            <a:ext cx="6858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93" name="Line 17"/>
          <p:cNvSpPr>
            <a:spLocks noChangeShapeType="1"/>
          </p:cNvSpPr>
          <p:nvPr/>
        </p:nvSpPr>
        <p:spPr bwMode="auto">
          <a:xfrm flipV="1">
            <a:off x="3581400" y="3886200"/>
            <a:ext cx="2362200" cy="1676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94" name="Line 18"/>
          <p:cNvSpPr>
            <a:spLocks noChangeShapeType="1"/>
          </p:cNvSpPr>
          <p:nvPr/>
        </p:nvSpPr>
        <p:spPr bwMode="auto">
          <a:xfrm flipH="1">
            <a:off x="3505200" y="3733800"/>
            <a:ext cx="205740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pic>
        <p:nvPicPr>
          <p:cNvPr id="50195" name="Picture 19"/>
          <p:cNvPicPr>
            <a:picLocks noChangeAspect="1" noChangeArrowheads="1"/>
          </p:cNvPicPr>
          <p:nvPr/>
        </p:nvPicPr>
        <p:blipFill>
          <a:blip r:embed="rId7"/>
          <a:srcRect/>
          <a:stretch>
            <a:fillRect/>
          </a:stretch>
        </p:blipFill>
        <p:spPr bwMode="auto">
          <a:xfrm>
            <a:off x="304800" y="3429000"/>
            <a:ext cx="2057400" cy="1084263"/>
          </a:xfrm>
          <a:prstGeom prst="rect">
            <a:avLst/>
          </a:prstGeom>
          <a:noFill/>
          <a:ln w="9525">
            <a:noFill/>
            <a:miter lim="800000"/>
            <a:headEnd/>
            <a:tailEnd/>
          </a:ln>
        </p:spPr>
      </p:pic>
      <p:sp>
        <p:nvSpPr>
          <p:cNvPr id="50196" name="Line 20"/>
          <p:cNvSpPr>
            <a:spLocks noChangeShapeType="1"/>
          </p:cNvSpPr>
          <p:nvPr/>
        </p:nvSpPr>
        <p:spPr bwMode="auto">
          <a:xfrm flipH="1">
            <a:off x="2590800" y="4038600"/>
            <a:ext cx="304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97" name="Line 21"/>
          <p:cNvSpPr>
            <a:spLocks noChangeShapeType="1"/>
          </p:cNvSpPr>
          <p:nvPr/>
        </p:nvSpPr>
        <p:spPr bwMode="auto">
          <a:xfrm>
            <a:off x="2895600" y="45720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98" name="Line 22"/>
          <p:cNvSpPr>
            <a:spLocks noChangeShapeType="1"/>
          </p:cNvSpPr>
          <p:nvPr/>
        </p:nvSpPr>
        <p:spPr bwMode="auto">
          <a:xfrm flipH="1" flipV="1">
            <a:off x="2057400" y="4572000"/>
            <a:ext cx="76200" cy="152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50199" name="Line 23"/>
          <p:cNvSpPr>
            <a:spLocks noChangeShapeType="1"/>
          </p:cNvSpPr>
          <p:nvPr/>
        </p:nvSpPr>
        <p:spPr bwMode="auto">
          <a:xfrm flipH="1">
            <a:off x="2895600" y="2438400"/>
            <a:ext cx="2209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 name="Slide Number Placeholder 23"/>
          <p:cNvSpPr>
            <a:spLocks noGrp="1"/>
          </p:cNvSpPr>
          <p:nvPr>
            <p:ph type="sldNum" sz="quarter" idx="12"/>
          </p:nvPr>
        </p:nvSpPr>
        <p:spPr/>
        <p:txBody>
          <a:bodyPr/>
          <a:lstStyle/>
          <a:p>
            <a:fld id="{86940707-5E61-C441-9A47-C65504CC86E1}" type="slidenum">
              <a:rPr lang="en-US" smtClean="0"/>
              <a:pPr/>
              <a:t>16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7635">
                                            <p:txEl>
                                              <p:pRg st="1" end="1"/>
                                            </p:txEl>
                                          </p:spTgt>
                                        </p:tgtEl>
                                        <p:attrNameLst>
                                          <p:attrName>style.visibility</p:attrName>
                                        </p:attrNameLst>
                                      </p:cBhvr>
                                      <p:to>
                                        <p:strVal val="visible"/>
                                      </p:to>
                                    </p:set>
                                    <p:animEffect transition="in" filter="blinds(horizontal)">
                                      <p:cBhvr>
                                        <p:cTn id="7" dur="500"/>
                                        <p:tgtEl>
                                          <p:spTgt spid="8376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37638"/>
                                        </p:tgtEl>
                                        <p:attrNameLst>
                                          <p:attrName>style.visibility</p:attrName>
                                        </p:attrNameLst>
                                      </p:cBhvr>
                                      <p:to>
                                        <p:strVal val="visible"/>
                                      </p:to>
                                    </p:set>
                                    <p:anim calcmode="lin" valueType="num">
                                      <p:cBhvr additive="base">
                                        <p:cTn id="12" dur="500" fill="hold"/>
                                        <p:tgtEl>
                                          <p:spTgt spid="837638"/>
                                        </p:tgtEl>
                                        <p:attrNameLst>
                                          <p:attrName>ppt_x</p:attrName>
                                        </p:attrNameLst>
                                      </p:cBhvr>
                                      <p:tavLst>
                                        <p:tav tm="0">
                                          <p:val>
                                            <p:strVal val="#ppt_x"/>
                                          </p:val>
                                        </p:tav>
                                        <p:tav tm="100000">
                                          <p:val>
                                            <p:strVal val="#ppt_x"/>
                                          </p:val>
                                        </p:tav>
                                      </p:tavLst>
                                    </p:anim>
                                    <p:anim calcmode="lin" valueType="num">
                                      <p:cBhvr additive="base">
                                        <p:cTn id="13" dur="500" fill="hold"/>
                                        <p:tgtEl>
                                          <p:spTgt spid="837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oAutofit/>
          </a:bodyPr>
          <a:lstStyle/>
          <a:p>
            <a:pPr algn="ctr" fontAlgn="auto">
              <a:spcAft>
                <a:spcPts val="0"/>
              </a:spcAft>
              <a:defRPr/>
            </a:pPr>
            <a:r>
              <a:rPr lang="en-US" sz="4000" dirty="0" smtClean="0">
                <a:solidFill>
                  <a:srgbClr val="0000FF"/>
                </a:solidFill>
              </a:rPr>
              <a:t>Systems Thinking: We are all situated within “opportunity structures”</a:t>
            </a:r>
            <a:endParaRPr lang="en-US" sz="4000" dirty="0">
              <a:solidFill>
                <a:srgbClr val="0000FF"/>
              </a:solidFill>
            </a:endParaRPr>
          </a:p>
        </p:txBody>
      </p:sp>
      <p:graphicFrame>
        <p:nvGraphicFramePr>
          <p:cNvPr id="8" name="Diagram 7"/>
          <p:cNvGraphicFramePr/>
          <p:nvPr/>
        </p:nvGraphicFramePr>
        <p:xfrm>
          <a:off x="2159000" y="1600200"/>
          <a:ext cx="4662714" cy="429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1" name="Curved Connector 10"/>
          <p:cNvCxnSpPr/>
          <p:nvPr/>
        </p:nvCxnSpPr>
        <p:spPr>
          <a:xfrm flipV="1">
            <a:off x="3352800" y="2819400"/>
            <a:ext cx="533400" cy="3810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4724400" y="2895600"/>
            <a:ext cx="609600" cy="3810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3581400" y="3505200"/>
            <a:ext cx="1524000" cy="228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702" name="TextBox 21"/>
          <p:cNvSpPr txBox="1">
            <a:spLocks noChangeArrowheads="1"/>
          </p:cNvSpPr>
          <p:nvPr/>
        </p:nvSpPr>
        <p:spPr bwMode="auto">
          <a:xfrm>
            <a:off x="381000" y="5528101"/>
            <a:ext cx="8534400" cy="830997"/>
          </a:xfrm>
          <a:prstGeom prst="rect">
            <a:avLst/>
          </a:prstGeom>
          <a:noFill/>
          <a:ln w="9525">
            <a:noFill/>
            <a:miter lim="800000"/>
            <a:headEnd/>
            <a:tailEnd/>
          </a:ln>
        </p:spPr>
        <p:txBody>
          <a:bodyPr wrap="square">
            <a:spAutoFit/>
          </a:bodyPr>
          <a:lstStyle/>
          <a:p>
            <a:pPr algn="l"/>
            <a:r>
              <a:rPr lang="en-US" sz="2400" i="1" dirty="0">
                <a:latin typeface="Gill Sans MT" pitchFamily="34" charset="0"/>
              </a:rPr>
              <a:t>These structures interact in ways that produce racialized outcomes for different groups, but also in ways that </a:t>
            </a:r>
            <a:r>
              <a:rPr lang="en-US" sz="2400" i="1" dirty="0" smtClean="0">
                <a:latin typeface="Gill Sans MT" pitchFamily="34" charset="0"/>
              </a:rPr>
              <a:t>influence identity</a:t>
            </a:r>
            <a:endParaRPr lang="en-US" sz="2400" i="1" dirty="0">
              <a:latin typeface="Gill Sans MT" pitchFamily="34" charset="0"/>
            </a:endParaRPr>
          </a:p>
        </p:txBody>
      </p:sp>
      <p:sp>
        <p:nvSpPr>
          <p:cNvPr id="10" name="Slide Number Placeholder 9"/>
          <p:cNvSpPr>
            <a:spLocks noGrp="1"/>
          </p:cNvSpPr>
          <p:nvPr>
            <p:ph type="sldNum" sz="quarter" idx="12"/>
          </p:nvPr>
        </p:nvSpPr>
        <p:spPr/>
        <p:txBody>
          <a:bodyPr/>
          <a:lstStyle/>
          <a:p>
            <a:fld id="{86940707-5E61-C441-9A47-C65504CC86E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9" name="Line 2"/>
          <p:cNvSpPr>
            <a:spLocks noChangeShapeType="1"/>
          </p:cNvSpPr>
          <p:nvPr/>
        </p:nvSpPr>
        <p:spPr bwMode="auto">
          <a:xfrm>
            <a:off x="2057400" y="1447800"/>
            <a:ext cx="4953000" cy="0"/>
          </a:xfrm>
          <a:prstGeom prst="line">
            <a:avLst/>
          </a:prstGeom>
          <a:noFill/>
          <a:ln w="57150">
            <a:solidFill>
              <a:srgbClr val="CC0000"/>
            </a:solidFill>
            <a:round/>
            <a:headEnd/>
            <a:tailEnd/>
          </a:ln>
        </p:spPr>
        <p:txBody>
          <a:bodyPr>
            <a:prstTxWarp prst="textNoShape">
              <a:avLst/>
            </a:prstTxWarp>
          </a:bodyPr>
          <a:lstStyle/>
          <a:p>
            <a:endParaRPr lang="en-US"/>
          </a:p>
        </p:txBody>
      </p:sp>
      <p:sp>
        <p:nvSpPr>
          <p:cNvPr id="827395" name="Rectangle 3"/>
          <p:cNvSpPr>
            <a:spLocks noGrp="1" noRot="1" noChangeArrowheads="1"/>
          </p:cNvSpPr>
          <p:nvPr>
            <p:ph type="title"/>
          </p:nvPr>
        </p:nvSpPr>
        <p:spPr/>
        <p:txBody>
          <a:bodyPr lIns="91440" tIns="45720" rIns="91440" bIns="45720"/>
          <a:lstStyle/>
          <a:p>
            <a:pPr eaLnBrk="1" hangingPunct="1">
              <a:lnSpc>
                <a:spcPct val="80000"/>
              </a:lnSpc>
              <a:defRPr/>
            </a:pPr>
            <a:r>
              <a:rPr lang="en-US" sz="3600" dirty="0">
                <a:solidFill>
                  <a:srgbClr val="0000FF"/>
                </a:solidFill>
                <a:ea typeface="+mj-ea"/>
                <a:cs typeface="+mj-cs"/>
              </a:rPr>
              <a:t>Cumulative and Mutual:</a:t>
            </a:r>
            <a:br>
              <a:rPr lang="en-US" sz="3600" dirty="0">
                <a:solidFill>
                  <a:srgbClr val="0000FF"/>
                </a:solidFill>
                <a:ea typeface="+mj-ea"/>
                <a:cs typeface="+mj-cs"/>
              </a:rPr>
            </a:br>
            <a:r>
              <a:rPr lang="en-US" sz="3600" dirty="0">
                <a:solidFill>
                  <a:srgbClr val="0000FF"/>
                </a:solidFill>
                <a:ea typeface="+mj-ea"/>
                <a:cs typeface="+mj-cs"/>
              </a:rPr>
              <a:t>Cycle of Segregation</a:t>
            </a:r>
          </a:p>
        </p:txBody>
      </p:sp>
      <p:grpSp>
        <p:nvGrpSpPr>
          <p:cNvPr id="2" name="Group 4"/>
          <p:cNvGrpSpPr>
            <a:grpSpLocks noGrp="1" noChangeAspect="1"/>
          </p:cNvGrpSpPr>
          <p:nvPr>
            <p:ph idx="1"/>
          </p:nvPr>
        </p:nvGrpSpPr>
        <p:grpSpPr bwMode="auto">
          <a:xfrm>
            <a:off x="301625" y="1600200"/>
            <a:ext cx="8613775" cy="4876800"/>
            <a:chOff x="190" y="745"/>
            <a:chExt cx="5380" cy="2834"/>
          </a:xfrm>
        </p:grpSpPr>
        <p:sp>
          <p:nvSpPr>
            <p:cNvPr id="39943" name="AutoShape 5"/>
            <p:cNvSpPr>
              <a:spLocks noChangeAspect="1" noChangeArrowheads="1" noTextEdit="1"/>
            </p:cNvSpPr>
            <p:nvPr/>
          </p:nvSpPr>
          <p:spPr bwMode="auto">
            <a:xfrm>
              <a:off x="190" y="745"/>
              <a:ext cx="5380" cy="2834"/>
            </a:xfrm>
            <a:prstGeom prst="rect">
              <a:avLst/>
            </a:prstGeom>
            <a:noFill/>
            <a:ln w="9525">
              <a:noFill/>
              <a:miter lim="800000"/>
              <a:headEnd/>
              <a:tailEnd/>
            </a:ln>
          </p:spPr>
          <p:txBody>
            <a:bodyPr>
              <a:prstTxWarp prst="textNoShape">
                <a:avLst/>
              </a:prstTxWarp>
            </a:bodyPr>
            <a:lstStyle/>
            <a:p>
              <a:endParaRPr lang="en-US"/>
            </a:p>
          </p:txBody>
        </p:sp>
        <p:sp>
          <p:nvSpPr>
            <p:cNvPr id="39944" name="_s827398"/>
            <p:cNvSpPr>
              <a:spLocks noChangeArrowheads="1" noTextEdit="1"/>
            </p:cNvSpPr>
            <p:nvPr/>
          </p:nvSpPr>
          <p:spPr bwMode="auto">
            <a:xfrm>
              <a:off x="2048" y="938"/>
              <a:ext cx="1665" cy="1665"/>
            </a:xfrm>
            <a:custGeom>
              <a:avLst/>
              <a:gdLst>
                <a:gd name="T0" fmla="*/ 674 w 21600"/>
                <a:gd name="T1" fmla="*/ 15 h 21600"/>
                <a:gd name="T2" fmla="*/ 486 w 21600"/>
                <a:gd name="T3" fmla="*/ 232 h 21600"/>
                <a:gd name="T4" fmla="*/ 727 w 21600"/>
                <a:gd name="T5" fmla="*/ 288 h 21600"/>
                <a:gd name="T6" fmla="*/ 977 w 21600"/>
                <a:gd name="T7" fmla="*/ -198 h 21600"/>
                <a:gd name="T8" fmla="*/ 1272 w 21600"/>
                <a:gd name="T9" fmla="*/ 194 h 21600"/>
                <a:gd name="T10" fmla="*/ 881 w 21600"/>
                <a:gd name="T11" fmla="*/ 489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39945" name="_s827399"/>
            <p:cNvSpPr>
              <a:spLocks noChangeArrowheads="1" noTextEdit="1"/>
            </p:cNvSpPr>
            <p:nvPr/>
          </p:nvSpPr>
          <p:spPr bwMode="auto">
            <a:xfrm rot="5400000">
              <a:off x="2440" y="1330"/>
              <a:ext cx="1665" cy="1665"/>
            </a:xfrm>
            <a:custGeom>
              <a:avLst/>
              <a:gdLst>
                <a:gd name="T0" fmla="*/ 674 w 21600"/>
                <a:gd name="T1" fmla="*/ 15 h 21600"/>
                <a:gd name="T2" fmla="*/ 486 w 21600"/>
                <a:gd name="T3" fmla="*/ 232 h 21600"/>
                <a:gd name="T4" fmla="*/ 727 w 21600"/>
                <a:gd name="T5" fmla="*/ 288 h 21600"/>
                <a:gd name="T6" fmla="*/ 977 w 21600"/>
                <a:gd name="T7" fmla="*/ -198 h 21600"/>
                <a:gd name="T8" fmla="*/ 1272 w 21600"/>
                <a:gd name="T9" fmla="*/ 194 h 21600"/>
                <a:gd name="T10" fmla="*/ 881 w 21600"/>
                <a:gd name="T11" fmla="*/ 489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39946" name="_s827400"/>
            <p:cNvSpPr>
              <a:spLocks noChangeArrowheads="1" noTextEdit="1"/>
            </p:cNvSpPr>
            <p:nvPr/>
          </p:nvSpPr>
          <p:spPr bwMode="auto">
            <a:xfrm rot="10800000">
              <a:off x="2048" y="1722"/>
              <a:ext cx="1665" cy="1665"/>
            </a:xfrm>
            <a:custGeom>
              <a:avLst/>
              <a:gdLst>
                <a:gd name="T0" fmla="*/ 674 w 21600"/>
                <a:gd name="T1" fmla="*/ 15 h 21600"/>
                <a:gd name="T2" fmla="*/ 486 w 21600"/>
                <a:gd name="T3" fmla="*/ 232 h 21600"/>
                <a:gd name="T4" fmla="*/ 727 w 21600"/>
                <a:gd name="T5" fmla="*/ 288 h 21600"/>
                <a:gd name="T6" fmla="*/ 977 w 21600"/>
                <a:gd name="T7" fmla="*/ -198 h 21600"/>
                <a:gd name="T8" fmla="*/ 1272 w 21600"/>
                <a:gd name="T9" fmla="*/ 194 h 21600"/>
                <a:gd name="T10" fmla="*/ 881 w 21600"/>
                <a:gd name="T11" fmla="*/ 489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39947" name="_s827401"/>
            <p:cNvSpPr>
              <a:spLocks noChangeArrowheads="1" noTextEdit="1"/>
            </p:cNvSpPr>
            <p:nvPr/>
          </p:nvSpPr>
          <p:spPr bwMode="auto">
            <a:xfrm rot="-5400000">
              <a:off x="1656" y="1330"/>
              <a:ext cx="1665" cy="1665"/>
            </a:xfrm>
            <a:custGeom>
              <a:avLst/>
              <a:gdLst>
                <a:gd name="T0" fmla="*/ 674 w 21600"/>
                <a:gd name="T1" fmla="*/ 15 h 21600"/>
                <a:gd name="T2" fmla="*/ 486 w 21600"/>
                <a:gd name="T3" fmla="*/ 232 h 21600"/>
                <a:gd name="T4" fmla="*/ 727 w 21600"/>
                <a:gd name="T5" fmla="*/ 288 h 21600"/>
                <a:gd name="T6" fmla="*/ 977 w 21600"/>
                <a:gd name="T7" fmla="*/ -198 h 21600"/>
                <a:gd name="T8" fmla="*/ 1272 w 21600"/>
                <a:gd name="T9" fmla="*/ 194 h 21600"/>
                <a:gd name="T10" fmla="*/ 881 w 21600"/>
                <a:gd name="T11" fmla="*/ 489 h 21600"/>
                <a:gd name="T12" fmla="*/ 0 60000 65536"/>
                <a:gd name="T13" fmla="*/ 0 60000 65536"/>
                <a:gd name="T14" fmla="*/ 0 60000 65536"/>
                <a:gd name="T15" fmla="*/ 0 60000 65536"/>
                <a:gd name="T16" fmla="*/ 0 60000 65536"/>
                <a:gd name="T17" fmla="*/ 0 60000 65536"/>
                <a:gd name="T18" fmla="*/ 3165 w 21600"/>
                <a:gd name="T19" fmla="*/ 3165 h 21600"/>
                <a:gd name="T20" fmla="*/ 18435 w 21600"/>
                <a:gd name="T21" fmla="*/ 1843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solidFill>
              <a:schemeClr val="accent1"/>
            </a:solidFill>
            <a:ln w="9525">
              <a:solidFill>
                <a:schemeClr val="tx1"/>
              </a:solidFill>
              <a:miter lim="800000"/>
              <a:headEnd/>
              <a:tailEnd/>
            </a:ln>
          </p:spPr>
          <p:txBody>
            <a:bodyPr lIns="0" tIns="0" rIns="0" bIns="0" anchor="ctr">
              <a:prstTxWarp prst="textNoShape">
                <a:avLst/>
              </a:prstTxWarp>
            </a:bodyPr>
            <a:lstStyle/>
            <a:p>
              <a:endParaRPr lang="en-US"/>
            </a:p>
          </p:txBody>
        </p:sp>
        <p:sp>
          <p:nvSpPr>
            <p:cNvPr id="39948" name="_s827402"/>
            <p:cNvSpPr>
              <a:spLocks noChangeArrowheads="1"/>
            </p:cNvSpPr>
            <p:nvPr/>
          </p:nvSpPr>
          <p:spPr bwMode="auto">
            <a:xfrm>
              <a:off x="3638" y="1095"/>
              <a:ext cx="627" cy="627"/>
            </a:xfrm>
            <a:prstGeom prst="rect">
              <a:avLst/>
            </a:prstGeom>
            <a:noFill/>
            <a:ln w="9525">
              <a:noFill/>
              <a:miter lim="800000"/>
              <a:headEnd/>
              <a:tailEnd/>
            </a:ln>
          </p:spPr>
          <p:txBody>
            <a:bodyPr wrap="none" lIns="0" tIns="0" rIns="0" bIns="0" anchor="ctr">
              <a:prstTxWarp prst="textNoShape">
                <a:avLst/>
              </a:prstTxWarp>
            </a:bodyPr>
            <a:lstStyle/>
            <a:p>
              <a:pPr algn="ctr" eaLnBrk="0" hangingPunct="0"/>
              <a:r>
                <a:rPr lang="en-US" sz="1600" b="1" dirty="0">
                  <a:latin typeface="Tahoma" charset="0"/>
                </a:rPr>
                <a:t>Lower Educational</a:t>
              </a:r>
            </a:p>
            <a:p>
              <a:pPr algn="ctr" eaLnBrk="0" hangingPunct="0"/>
              <a:r>
                <a:rPr lang="en-US" sz="1600" b="1" dirty="0">
                  <a:latin typeface="Tahoma" charset="0"/>
                </a:rPr>
                <a:t>Outcomes for Urban</a:t>
              </a:r>
            </a:p>
            <a:p>
              <a:pPr algn="ctr" eaLnBrk="0" hangingPunct="0"/>
              <a:r>
                <a:rPr lang="en-US" sz="1600" b="1" dirty="0">
                  <a:latin typeface="Tahoma" charset="0"/>
                </a:rPr>
                <a:t>School Districts</a:t>
              </a:r>
            </a:p>
          </p:txBody>
        </p:sp>
        <p:sp>
          <p:nvSpPr>
            <p:cNvPr id="39949" name="_s827403"/>
            <p:cNvSpPr>
              <a:spLocks noChangeArrowheads="1"/>
            </p:cNvSpPr>
            <p:nvPr/>
          </p:nvSpPr>
          <p:spPr bwMode="auto">
            <a:xfrm>
              <a:off x="3325" y="2605"/>
              <a:ext cx="627" cy="627"/>
            </a:xfrm>
            <a:prstGeom prst="rect">
              <a:avLst/>
            </a:prstGeom>
            <a:noFill/>
            <a:ln w="9525">
              <a:noFill/>
              <a:miter lim="800000"/>
              <a:headEnd/>
              <a:tailEnd/>
            </a:ln>
          </p:spPr>
          <p:txBody>
            <a:bodyPr wrap="none" lIns="0" tIns="0" rIns="0" bIns="0" anchor="ctr">
              <a:prstTxWarp prst="textNoShape">
                <a:avLst/>
              </a:prstTxWarp>
            </a:bodyPr>
            <a:lstStyle/>
            <a:p>
              <a:pPr algn="ctr" eaLnBrk="0" hangingPunct="0"/>
              <a:r>
                <a:rPr lang="en-US" sz="1600" b="1">
                  <a:latin typeface="Tahoma" charset="0"/>
                </a:rPr>
                <a:t>Increased Flight</a:t>
              </a:r>
            </a:p>
            <a:p>
              <a:pPr algn="ctr" eaLnBrk="0" hangingPunct="0"/>
              <a:r>
                <a:rPr lang="en-US" sz="1600" b="1">
                  <a:latin typeface="Tahoma" charset="0"/>
                </a:rPr>
                <a:t>of Affluent </a:t>
              </a:r>
            </a:p>
            <a:p>
              <a:pPr algn="ctr" eaLnBrk="0" hangingPunct="0"/>
              <a:r>
                <a:rPr lang="en-US" sz="1600" b="1">
                  <a:latin typeface="Tahoma" charset="0"/>
                </a:rPr>
                <a:t>Families from</a:t>
              </a:r>
            </a:p>
            <a:p>
              <a:pPr algn="ctr" eaLnBrk="0" hangingPunct="0"/>
              <a:r>
                <a:rPr lang="en-US" sz="1600" b="1">
                  <a:latin typeface="Tahoma" charset="0"/>
                </a:rPr>
                <a:t>Urban Areas</a:t>
              </a:r>
            </a:p>
          </p:txBody>
        </p:sp>
        <p:sp>
          <p:nvSpPr>
            <p:cNvPr id="39950" name="_s827404"/>
            <p:cNvSpPr>
              <a:spLocks noChangeArrowheads="1"/>
            </p:cNvSpPr>
            <p:nvPr/>
          </p:nvSpPr>
          <p:spPr bwMode="auto">
            <a:xfrm>
              <a:off x="1811" y="2607"/>
              <a:ext cx="627" cy="627"/>
            </a:xfrm>
            <a:prstGeom prst="rect">
              <a:avLst/>
            </a:prstGeom>
            <a:noFill/>
            <a:ln w="9525">
              <a:noFill/>
              <a:miter lim="800000"/>
              <a:headEnd/>
              <a:tailEnd/>
            </a:ln>
          </p:spPr>
          <p:txBody>
            <a:bodyPr wrap="none" lIns="0" tIns="0" rIns="0" bIns="0" anchor="ctr">
              <a:prstTxWarp prst="textNoShape">
                <a:avLst/>
              </a:prstTxWarp>
            </a:bodyPr>
            <a:lstStyle/>
            <a:p>
              <a:pPr algn="ctr" eaLnBrk="0" hangingPunct="0"/>
              <a:r>
                <a:rPr lang="en-US" sz="1600" b="1">
                  <a:latin typeface="Tahoma" charset="0"/>
                </a:rPr>
                <a:t>Neighborhood </a:t>
              </a:r>
            </a:p>
            <a:p>
              <a:pPr algn="ctr" eaLnBrk="0" hangingPunct="0"/>
              <a:r>
                <a:rPr lang="en-US" sz="1600" b="1">
                  <a:latin typeface="Tahoma" charset="0"/>
                </a:rPr>
                <a:t>(Housing) </a:t>
              </a:r>
            </a:p>
            <a:p>
              <a:pPr algn="ctr" eaLnBrk="0" hangingPunct="0"/>
              <a:r>
                <a:rPr lang="en-US" sz="1600" b="1">
                  <a:latin typeface="Tahoma" charset="0"/>
                </a:rPr>
                <a:t>Segregation</a:t>
              </a:r>
            </a:p>
          </p:txBody>
        </p:sp>
        <p:sp>
          <p:nvSpPr>
            <p:cNvPr id="39951" name="_s827405"/>
            <p:cNvSpPr>
              <a:spLocks noChangeArrowheads="1"/>
            </p:cNvSpPr>
            <p:nvPr/>
          </p:nvSpPr>
          <p:spPr bwMode="auto">
            <a:xfrm>
              <a:off x="1809" y="1093"/>
              <a:ext cx="627" cy="627"/>
            </a:xfrm>
            <a:prstGeom prst="rect">
              <a:avLst/>
            </a:prstGeom>
            <a:noFill/>
            <a:ln w="9525">
              <a:noFill/>
              <a:miter lim="800000"/>
              <a:headEnd/>
              <a:tailEnd/>
            </a:ln>
          </p:spPr>
          <p:txBody>
            <a:bodyPr wrap="none" lIns="0" tIns="0" rIns="0" bIns="0" anchor="ctr">
              <a:prstTxWarp prst="textNoShape">
                <a:avLst/>
              </a:prstTxWarp>
            </a:bodyPr>
            <a:lstStyle/>
            <a:p>
              <a:pPr algn="ctr" eaLnBrk="0" hangingPunct="0"/>
              <a:r>
                <a:rPr lang="en-US" sz="1600" b="1">
                  <a:latin typeface="Tahoma" charset="0"/>
                </a:rPr>
                <a:t>School</a:t>
              </a:r>
            </a:p>
            <a:p>
              <a:pPr algn="ctr" eaLnBrk="0" hangingPunct="0"/>
              <a:r>
                <a:rPr lang="en-US" sz="1600" b="1">
                  <a:latin typeface="Tahoma" charset="0"/>
                </a:rPr>
                <a:t>Segregation</a:t>
              </a:r>
            </a:p>
          </p:txBody>
        </p:sp>
      </p:grpSp>
      <p:pic>
        <p:nvPicPr>
          <p:cNvPr id="39942" name="Picture 14" descr="j0339122"/>
          <p:cNvPicPr>
            <a:picLocks noChangeAspect="1" noChangeArrowheads="1"/>
          </p:cNvPicPr>
          <p:nvPr/>
        </p:nvPicPr>
        <p:blipFill>
          <a:blip r:embed="rId3"/>
          <a:srcRect/>
          <a:stretch>
            <a:fillRect/>
          </a:stretch>
        </p:blipFill>
        <p:spPr bwMode="auto">
          <a:xfrm>
            <a:off x="3962400" y="3429000"/>
            <a:ext cx="1228725" cy="1227138"/>
          </a:xfrm>
          <a:prstGeom prst="rect">
            <a:avLst/>
          </a:prstGeom>
          <a:noFill/>
          <a:ln w="9525">
            <a:noFill/>
            <a:miter lim="800000"/>
            <a:headEnd/>
            <a:tailEnd/>
          </a:ln>
        </p:spPr>
      </p:pic>
      <p:sp>
        <p:nvSpPr>
          <p:cNvPr id="16" name="Slide Number Placeholder 15"/>
          <p:cNvSpPr>
            <a:spLocks noGrp="1"/>
          </p:cNvSpPr>
          <p:nvPr>
            <p:ph type="sldNum" sz="quarter" idx="11"/>
          </p:nvPr>
        </p:nvSpPr>
        <p:spPr/>
        <p:txBody>
          <a:bodyPr/>
          <a:lstStyle/>
          <a:p>
            <a:pPr>
              <a:defRPr/>
            </a:pPr>
            <a:fld id="{7D8606A6-E669-BD4D-AC28-20BDBBE4E952}" type="slidenum">
              <a:rPr lang="en-US" smtClean="0"/>
              <a:pPr>
                <a:defRPr/>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4800" b="1" dirty="0" smtClean="0">
                <a:solidFill>
                  <a:srgbClr val="0000FF"/>
                </a:solidFill>
              </a:rPr>
              <a:t>What is Integration?</a:t>
            </a:r>
            <a:br>
              <a:rPr lang="en-US" sz="4800" b="1" dirty="0" smtClean="0">
                <a:solidFill>
                  <a:srgbClr val="0000FF"/>
                </a:solidFill>
              </a:rPr>
            </a:br>
            <a:endParaRPr lang="en-US" sz="4800" b="1" dirty="0">
              <a:solidFill>
                <a:srgbClr val="0000FF"/>
              </a:solidFill>
            </a:endParaRPr>
          </a:p>
        </p:txBody>
      </p:sp>
      <p:pic>
        <p:nvPicPr>
          <p:cNvPr id="4" name="Picture 3"/>
          <p:cNvPicPr>
            <a:picLocks noChangeAspect="1"/>
          </p:cNvPicPr>
          <p:nvPr/>
        </p:nvPicPr>
        <p:blipFill>
          <a:blip r:embed="rId2"/>
          <a:stretch>
            <a:fillRect/>
          </a:stretch>
        </p:blipFill>
        <p:spPr>
          <a:xfrm>
            <a:off x="2016968" y="2865437"/>
            <a:ext cx="5168443" cy="28224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solidFill>
                  <a:srgbClr val="0000FF"/>
                </a:solidFill>
              </a:rPr>
              <a:t>Presentation Overview</a:t>
            </a:r>
            <a:endParaRPr lang="en-US" dirty="0">
              <a:solidFill>
                <a:srgbClr val="0000FF"/>
              </a:solidFill>
            </a:endParaRPr>
          </a:p>
        </p:txBody>
      </p:sp>
      <p:sp>
        <p:nvSpPr>
          <p:cNvPr id="52226" name="Content Placeholder 1"/>
          <p:cNvSpPr>
            <a:spLocks noGrp="1"/>
          </p:cNvSpPr>
          <p:nvPr>
            <p:ph idx="1"/>
          </p:nvPr>
        </p:nvSpPr>
        <p:spPr/>
        <p:txBody>
          <a:bodyPr>
            <a:normAutofit fontScale="92500" lnSpcReduction="10000"/>
          </a:bodyPr>
          <a:lstStyle/>
          <a:p>
            <a:r>
              <a:rPr lang="en-US" dirty="0" smtClean="0"/>
              <a:t>What is the problem with segregation from opportunity?</a:t>
            </a:r>
          </a:p>
          <a:p>
            <a:endParaRPr lang="en-US" dirty="0" smtClean="0"/>
          </a:p>
          <a:p>
            <a:r>
              <a:rPr lang="en-US" dirty="0" smtClean="0"/>
              <a:t>What </a:t>
            </a:r>
            <a:r>
              <a:rPr lang="en-US" dirty="0"/>
              <a:t>is</a:t>
            </a:r>
            <a:r>
              <a:rPr lang="en-US" dirty="0" smtClean="0"/>
              <a:t> integration? </a:t>
            </a:r>
          </a:p>
          <a:p>
            <a:endParaRPr lang="en-US" dirty="0" smtClean="0"/>
          </a:p>
          <a:p>
            <a:r>
              <a:rPr lang="en-US" dirty="0" smtClean="0"/>
              <a:t>Why is it important? How do we build support for it?</a:t>
            </a:r>
          </a:p>
          <a:p>
            <a:endParaRPr lang="en-US" dirty="0" smtClean="0"/>
          </a:p>
          <a:p>
            <a:r>
              <a:rPr lang="en-US" dirty="0" smtClean="0"/>
              <a:t>How do we effectively integrate? </a:t>
            </a:r>
          </a:p>
          <a:p>
            <a:endParaRPr lang="en-US" dirty="0" smtClean="0"/>
          </a:p>
          <a:p>
            <a:pPr lvl="1"/>
            <a:endParaRPr lang="en-US" dirty="0"/>
          </a:p>
          <a:p>
            <a:pPr lvl="1">
              <a:buFont typeface="Verdana" charse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6940707-5E61-C441-9A47-C65504CC86E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solidFill>
                  <a:srgbClr val="0000FF"/>
                </a:solidFill>
              </a:rPr>
              <a:t>Confusion in Legal Discourse:</a:t>
            </a:r>
            <a:endParaRPr lang="en-US" dirty="0">
              <a:solidFill>
                <a:srgbClr val="0000FF"/>
              </a:solidFill>
            </a:endParaRPr>
          </a:p>
        </p:txBody>
      </p:sp>
      <p:sp>
        <p:nvSpPr>
          <p:cNvPr id="53250" name="Content Placeholder 1"/>
          <p:cNvSpPr>
            <a:spLocks noGrp="1"/>
          </p:cNvSpPr>
          <p:nvPr>
            <p:ph idx="1"/>
          </p:nvPr>
        </p:nvSpPr>
        <p:spPr>
          <a:xfrm>
            <a:off x="457200" y="1060824"/>
            <a:ext cx="8229600" cy="4525963"/>
          </a:xfrm>
        </p:spPr>
        <p:txBody>
          <a:bodyPr>
            <a:normAutofit lnSpcReduction="10000"/>
          </a:bodyPr>
          <a:lstStyle/>
          <a:p>
            <a:endParaRPr lang="en-US" dirty="0"/>
          </a:p>
          <a:p>
            <a:r>
              <a:rPr lang="en-US" dirty="0"/>
              <a:t>Chief Justice Roberts: </a:t>
            </a:r>
            <a:r>
              <a:rPr lang="en-US" i="1" dirty="0"/>
              <a:t>“The Constitution is not violated by racial imbalance in our schools.”</a:t>
            </a:r>
          </a:p>
          <a:p>
            <a:endParaRPr lang="en-US" i="1" dirty="0"/>
          </a:p>
          <a:p>
            <a:r>
              <a:rPr lang="en-US" dirty="0"/>
              <a:t>Justice Thomas: </a:t>
            </a:r>
            <a:r>
              <a:rPr lang="en-US" i="1" dirty="0"/>
              <a:t>“Racial imbalance is not segregation, and the mere incantation of terms like </a:t>
            </a:r>
            <a:r>
              <a:rPr lang="en-US" i="1" dirty="0" err="1"/>
              <a:t>resegregation</a:t>
            </a:r>
            <a:r>
              <a:rPr lang="en-US" i="1" dirty="0"/>
              <a:t>...cannot make up the difference...Integration is merely racial balancing.</a:t>
            </a:r>
            <a:endParaRPr lang="en-US"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solidFill>
                  <a:srgbClr val="0000FF"/>
                </a:solidFill>
              </a:rPr>
              <a:t>Confusion in Civic Discourse:</a:t>
            </a:r>
            <a:endParaRPr lang="en-US" dirty="0">
              <a:solidFill>
                <a:srgbClr val="0000FF"/>
              </a:solidFill>
            </a:endParaRPr>
          </a:p>
        </p:txBody>
      </p:sp>
      <p:sp>
        <p:nvSpPr>
          <p:cNvPr id="54274" name="Content Placeholder 1"/>
          <p:cNvSpPr>
            <a:spLocks noGrp="1"/>
          </p:cNvSpPr>
          <p:nvPr>
            <p:ph idx="1"/>
          </p:nvPr>
        </p:nvSpPr>
        <p:spPr/>
        <p:txBody>
          <a:bodyPr>
            <a:normAutofit lnSpcReduction="10000"/>
          </a:bodyPr>
          <a:lstStyle/>
          <a:p>
            <a:r>
              <a:rPr lang="en-US"/>
              <a:t>We no longer think of education as a public, democratic function; it is not viewed as a private and trade function.</a:t>
            </a:r>
          </a:p>
          <a:p>
            <a:endParaRPr lang="en-US"/>
          </a:p>
          <a:p>
            <a:r>
              <a:rPr lang="en-US"/>
              <a:t>We conflate integration with desegregation, diversity, affirmative action…</a:t>
            </a:r>
          </a:p>
          <a:p>
            <a:pPr>
              <a:buFont typeface="Wingdings 3" charset="2"/>
              <a:buNone/>
            </a:pPr>
            <a:endParaRPr lang="en-US"/>
          </a:p>
          <a:p>
            <a:r>
              <a:rPr lang="en-US"/>
              <a:t>We ask whether race can be used today or whether we are not a post-racial nation.</a:t>
            </a:r>
          </a:p>
        </p:txBody>
      </p:sp>
      <p:sp>
        <p:nvSpPr>
          <p:cNvPr id="4" name="Slide Number Placeholder 3"/>
          <p:cNvSpPr>
            <a:spLocks noGrp="1"/>
          </p:cNvSpPr>
          <p:nvPr>
            <p:ph type="sldNum" sz="quarter" idx="12"/>
          </p:nvPr>
        </p:nvSpPr>
        <p:spPr/>
        <p:txBody>
          <a:bodyPr/>
          <a:lstStyle/>
          <a:p>
            <a:fld id="{86940707-5E61-C441-9A47-C65504CC86E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dirty="0" smtClean="0">
                <a:solidFill>
                  <a:srgbClr val="0000FF"/>
                </a:solidFill>
              </a:rPr>
              <a:t>Confusion in Educational Discourse:</a:t>
            </a:r>
            <a:endParaRPr lang="en-US" dirty="0">
              <a:solidFill>
                <a:srgbClr val="0000FF"/>
              </a:solidFill>
            </a:endParaRPr>
          </a:p>
        </p:txBody>
      </p:sp>
      <p:sp>
        <p:nvSpPr>
          <p:cNvPr id="55298" name="Content Placeholder 1"/>
          <p:cNvSpPr>
            <a:spLocks noGrp="1"/>
          </p:cNvSpPr>
          <p:nvPr>
            <p:ph idx="1"/>
          </p:nvPr>
        </p:nvSpPr>
        <p:spPr/>
        <p:txBody>
          <a:bodyPr>
            <a:normAutofit fontScale="92500" lnSpcReduction="10000"/>
          </a:bodyPr>
          <a:lstStyle/>
          <a:p>
            <a:r>
              <a:rPr lang="en-US" dirty="0"/>
              <a:t>Schools claim to be integrated when what’s happening is </a:t>
            </a:r>
            <a:r>
              <a:rPr lang="en-US" i="1" dirty="0"/>
              <a:t>assimilation</a:t>
            </a:r>
            <a:r>
              <a:rPr lang="en-US" dirty="0"/>
              <a:t>,  </a:t>
            </a:r>
            <a:r>
              <a:rPr lang="en-US" i="1" dirty="0"/>
              <a:t>in school </a:t>
            </a:r>
            <a:r>
              <a:rPr lang="en-US" i="1" dirty="0" smtClean="0"/>
              <a:t>segregation </a:t>
            </a:r>
            <a:r>
              <a:rPr lang="en-US" i="1" dirty="0"/>
              <a:t>within the building</a:t>
            </a:r>
            <a:r>
              <a:rPr lang="en-US" dirty="0"/>
              <a:t>, or </a:t>
            </a:r>
            <a:r>
              <a:rPr lang="en-US" i="1" dirty="0"/>
              <a:t>tracking.</a:t>
            </a:r>
          </a:p>
          <a:p>
            <a:endParaRPr lang="en-US" i="1" dirty="0"/>
          </a:p>
          <a:p>
            <a:r>
              <a:rPr lang="en-US" dirty="0"/>
              <a:t>We set up excellence and</a:t>
            </a:r>
            <a:r>
              <a:rPr lang="en-US" dirty="0" smtClean="0"/>
              <a:t> opportunity in </a:t>
            </a:r>
            <a:r>
              <a:rPr lang="en-US" dirty="0"/>
              <a:t>competition with integration.</a:t>
            </a:r>
          </a:p>
          <a:p>
            <a:endParaRPr lang="en-US" dirty="0"/>
          </a:p>
          <a:p>
            <a:r>
              <a:rPr lang="en-US" dirty="0"/>
              <a:t>We see integration as something for kids of color, especially black </a:t>
            </a:r>
            <a:r>
              <a:rPr lang="en-US" dirty="0" smtClean="0"/>
              <a:t>kids.</a:t>
            </a:r>
            <a:endParaRPr lang="en-US" dirty="0"/>
          </a:p>
        </p:txBody>
      </p:sp>
      <p:sp>
        <p:nvSpPr>
          <p:cNvPr id="4" name="Slide Number Placeholder 3"/>
          <p:cNvSpPr>
            <a:spLocks noGrp="1"/>
          </p:cNvSpPr>
          <p:nvPr>
            <p:ph type="sldNum" sz="quarter" idx="12"/>
          </p:nvPr>
        </p:nvSpPr>
        <p:spPr/>
        <p:txBody>
          <a:bodyPr/>
          <a:lstStyle/>
          <a:p>
            <a:fld id="{86940707-5E61-C441-9A47-C65504CC86E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a:bodyPr>
          <a:lstStyle/>
          <a:p>
            <a:pPr fontAlgn="auto">
              <a:spcAft>
                <a:spcPts val="0"/>
              </a:spcAft>
              <a:defRPr/>
            </a:pPr>
            <a:r>
              <a:rPr lang="en-US" dirty="0" smtClean="0">
                <a:solidFill>
                  <a:srgbClr val="0000FF"/>
                </a:solidFill>
              </a:rPr>
              <a:t>Defining True Integration</a:t>
            </a:r>
            <a:endParaRPr lang="en-US" dirty="0">
              <a:solidFill>
                <a:srgbClr val="0000FF"/>
              </a:solidFill>
            </a:endParaRPr>
          </a:p>
        </p:txBody>
      </p:sp>
      <p:sp>
        <p:nvSpPr>
          <p:cNvPr id="2" name="Content Placeholder 1"/>
          <p:cNvSpPr>
            <a:spLocks noGrp="1"/>
          </p:cNvSpPr>
          <p:nvPr>
            <p:ph idx="1"/>
          </p:nvPr>
        </p:nvSpPr>
        <p:spPr>
          <a:xfrm>
            <a:off x="457200" y="844096"/>
            <a:ext cx="8686800" cy="6013904"/>
          </a:xfrm>
        </p:spPr>
        <p:txBody>
          <a:bodyPr>
            <a:noAutofit/>
          </a:bodyPr>
          <a:lstStyle/>
          <a:p>
            <a:pPr>
              <a:lnSpc>
                <a:spcPct val="80000"/>
              </a:lnSpc>
              <a:buFont typeface="Wingdings 3" charset="2"/>
              <a:buNone/>
            </a:pPr>
            <a:endParaRPr lang="en-US" sz="3000" b="1" dirty="0" smtClean="0"/>
          </a:p>
          <a:p>
            <a:pPr>
              <a:lnSpc>
                <a:spcPct val="80000"/>
              </a:lnSpc>
              <a:buFont typeface="Wingdings 3" charset="2"/>
              <a:buNone/>
            </a:pPr>
            <a:endParaRPr lang="en-US" sz="3000" dirty="0" smtClean="0"/>
          </a:p>
          <a:p>
            <a:pPr>
              <a:lnSpc>
                <a:spcPct val="80000"/>
              </a:lnSpc>
              <a:buFont typeface="Wingdings 3" charset="2"/>
              <a:buNone/>
            </a:pPr>
            <a:r>
              <a:rPr lang="en-US" sz="3000" dirty="0" smtClean="0"/>
              <a:t>     “</a:t>
            </a:r>
            <a:r>
              <a:rPr lang="en-US" sz="3000" dirty="0"/>
              <a:t>Although the terms desegregation and integration are often used interchangeably, there is a great deal of difference between the two…Desegregation is eliminative and negative…</a:t>
            </a:r>
            <a:r>
              <a:rPr lang="en-US" sz="3000" b="1" dirty="0"/>
              <a:t>Integration</a:t>
            </a:r>
            <a:r>
              <a:rPr lang="en-US" sz="3000" dirty="0"/>
              <a:t> is the </a:t>
            </a:r>
            <a:r>
              <a:rPr lang="en-US" sz="3000" b="1" dirty="0"/>
              <a:t>positive acceptance  of desegregation and the welcomed participation of [nonwhites] into the total range of human activities</a:t>
            </a:r>
            <a:r>
              <a:rPr lang="en-US" sz="3000" dirty="0"/>
              <a:t>. Integration is </a:t>
            </a:r>
            <a:r>
              <a:rPr lang="en-US" sz="3000" b="1" dirty="0"/>
              <a:t>genuine intergroup, interpersonal doing</a:t>
            </a:r>
            <a:r>
              <a:rPr lang="en-US" sz="3000" dirty="0"/>
              <a:t>. Desegregation…is only a short term goal.  Integration is the </a:t>
            </a:r>
            <a:r>
              <a:rPr lang="en-US" sz="3000" b="1" dirty="0"/>
              <a:t>ultimate goal of our national community</a:t>
            </a:r>
            <a:r>
              <a:rPr lang="en-US" sz="3000" dirty="0"/>
              <a:t>.</a:t>
            </a:r>
            <a:r>
              <a:rPr lang="en-US" sz="3000" dirty="0" smtClean="0"/>
              <a:t>”</a:t>
            </a:r>
          </a:p>
          <a:p>
            <a:pPr>
              <a:lnSpc>
                <a:spcPct val="80000"/>
              </a:lnSpc>
              <a:buFont typeface="Wingdings 3" charset="2"/>
              <a:buNone/>
            </a:pPr>
            <a:endParaRPr lang="en-US" sz="3000" b="1" dirty="0" smtClean="0"/>
          </a:p>
          <a:p>
            <a:pPr>
              <a:lnSpc>
                <a:spcPct val="80000"/>
              </a:lnSpc>
              <a:buFont typeface="Wingdings 3" charset="2"/>
              <a:buNone/>
            </a:pPr>
            <a:r>
              <a:rPr lang="en-US" sz="3000" b="1" dirty="0" smtClean="0"/>
              <a:t>		</a:t>
            </a:r>
            <a:r>
              <a:rPr lang="en-US" sz="2500" dirty="0" smtClean="0"/>
              <a:t>Martin </a:t>
            </a:r>
            <a:r>
              <a:rPr lang="en-US" sz="2500" dirty="0"/>
              <a:t>Luther King, </a:t>
            </a:r>
            <a:r>
              <a:rPr lang="en-US" sz="2500" dirty="0" smtClean="0"/>
              <a:t>Jr., </a:t>
            </a:r>
            <a:r>
              <a:rPr lang="en-US" sz="2500" i="1" dirty="0" smtClean="0"/>
              <a:t>The </a:t>
            </a:r>
            <a:r>
              <a:rPr lang="en-US" sz="2500" i="1" dirty="0"/>
              <a:t>Ethical Demands for </a:t>
            </a:r>
            <a:r>
              <a:rPr lang="en-US" sz="2500" i="1" dirty="0" smtClean="0"/>
              <a:t>Integration</a:t>
            </a:r>
            <a:r>
              <a:rPr lang="en-US" sz="2500" b="1" dirty="0" smtClean="0"/>
              <a:t> </a:t>
            </a:r>
            <a:endParaRPr lang="en-US" sz="2500" b="1" dirty="0"/>
          </a:p>
        </p:txBody>
      </p:sp>
      <p:sp>
        <p:nvSpPr>
          <p:cNvPr id="4" name="Slide Number Placeholder 3"/>
          <p:cNvSpPr>
            <a:spLocks noGrp="1"/>
          </p:cNvSpPr>
          <p:nvPr>
            <p:ph type="sldNum" sz="quarter" idx="12"/>
          </p:nvPr>
        </p:nvSpPr>
        <p:spPr/>
        <p:txBody>
          <a:bodyPr/>
          <a:lstStyle/>
          <a:p>
            <a:fld id="{86940707-5E61-C441-9A47-C65504CC86E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Defining Integration in Schools</a:t>
            </a:r>
            <a:endParaRPr lang="en-US" dirty="0">
              <a:solidFill>
                <a:srgbClr val="0000FF"/>
              </a:solidFill>
            </a:endParaRPr>
          </a:p>
        </p:txBody>
      </p:sp>
      <p:sp>
        <p:nvSpPr>
          <p:cNvPr id="3" name="Content Placeholder 2"/>
          <p:cNvSpPr>
            <a:spLocks noGrp="1"/>
          </p:cNvSpPr>
          <p:nvPr>
            <p:ph idx="1"/>
          </p:nvPr>
        </p:nvSpPr>
        <p:spPr/>
        <p:txBody>
          <a:bodyPr>
            <a:normAutofit fontScale="92500"/>
          </a:bodyPr>
          <a:lstStyle/>
          <a:p>
            <a:pPr>
              <a:buNone/>
            </a:pPr>
            <a:r>
              <a:rPr lang="en-US" dirty="0" smtClean="0"/>
              <a:t>    ““</a:t>
            </a:r>
            <a:r>
              <a:rPr lang="en-US" b="1" dirty="0" smtClean="0"/>
              <a:t>Nonwhite segregated schools</a:t>
            </a:r>
            <a:r>
              <a:rPr lang="en-US" dirty="0" smtClean="0"/>
              <a:t>” are defined as schools with the share of black, Hispanic, or other students of color exceeding 50 percent, or schools with varying combinations of students of color and a share of white students less than 30 percent.” </a:t>
            </a:r>
          </a:p>
          <a:p>
            <a:pPr>
              <a:buNone/>
            </a:pPr>
            <a:r>
              <a:rPr lang="en-US" dirty="0" smtClean="0"/>
              <a:t>   ““</a:t>
            </a:r>
            <a:r>
              <a:rPr lang="en-US" b="1" dirty="0" smtClean="0"/>
              <a:t>Integrated schools</a:t>
            </a:r>
            <a:r>
              <a:rPr lang="en-US" dirty="0" smtClean="0"/>
              <a:t>” are those with varying shares of black, Hispanic, and other students of color and more than 30 percent white students.”</a:t>
            </a:r>
          </a:p>
          <a:p>
            <a:pPr>
              <a:buNone/>
            </a:pPr>
            <a:endParaRPr lang="en-US" dirty="0"/>
          </a:p>
        </p:txBody>
      </p:sp>
      <p:sp>
        <p:nvSpPr>
          <p:cNvPr id="4" name="Slide Number Placeholder 3"/>
          <p:cNvSpPr>
            <a:spLocks noGrp="1"/>
          </p:cNvSpPr>
          <p:nvPr>
            <p:ph type="sldNum" sz="quarter" idx="12"/>
          </p:nvPr>
        </p:nvSpPr>
        <p:spPr/>
        <p:txBody>
          <a:bodyPr/>
          <a:lstStyle/>
          <a:p>
            <a:fld id="{86940707-5E61-C441-9A47-C65504CC86E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33286"/>
            <a:ext cx="8229600" cy="4525963"/>
          </a:xfrm>
        </p:spPr>
        <p:txBody>
          <a:bodyPr>
            <a:noAutofit/>
          </a:bodyPr>
          <a:lstStyle/>
          <a:p>
            <a:r>
              <a:rPr lang="en-US" dirty="0" smtClean="0"/>
              <a:t>After decades of integration efforts and hard won gains, many districts throughout the country concerned that the reversion to neighborhood schools and local control would result in rapid </a:t>
            </a:r>
            <a:r>
              <a:rPr lang="en-US" dirty="0" err="1" smtClean="0"/>
              <a:t>resegregation</a:t>
            </a:r>
            <a:r>
              <a:rPr lang="en-US" dirty="0" smtClean="0"/>
              <a:t> implemented </a:t>
            </a:r>
            <a:r>
              <a:rPr lang="en-US" i="1" dirty="0" smtClean="0"/>
              <a:t>voluntary integration</a:t>
            </a:r>
            <a:r>
              <a:rPr lang="en-US" dirty="0" smtClean="0"/>
              <a:t> plans</a:t>
            </a:r>
            <a:r>
              <a:rPr lang="en-US" dirty="0" smtClean="0"/>
              <a:t>.</a:t>
            </a:r>
          </a:p>
          <a:p>
            <a:r>
              <a:rPr lang="en-US" dirty="0" smtClean="0"/>
              <a:t>This refers to integration efforts and strategies that a school system might employ, absent a legal obligation to do so. </a:t>
            </a:r>
          </a:p>
        </p:txBody>
      </p:sp>
      <p:sp>
        <p:nvSpPr>
          <p:cNvPr id="3" name="Title 2"/>
          <p:cNvSpPr>
            <a:spLocks noGrp="1"/>
          </p:cNvSpPr>
          <p:nvPr>
            <p:ph type="title"/>
          </p:nvPr>
        </p:nvSpPr>
        <p:spPr>
          <a:xfrm>
            <a:off x="457200" y="290286"/>
            <a:ext cx="8229600" cy="1143000"/>
          </a:xfrm>
        </p:spPr>
        <p:txBody>
          <a:bodyPr/>
          <a:lstStyle/>
          <a:p>
            <a:r>
              <a:rPr lang="en-US" dirty="0" smtClean="0">
                <a:solidFill>
                  <a:srgbClr val="0000FF"/>
                </a:solidFill>
              </a:rPr>
              <a:t>Voluntary Integration</a:t>
            </a:r>
            <a:endParaRPr lang="en-US" dirty="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School districts around the country, from Boston to Berkeley, implemented voluntary integration plans.</a:t>
            </a:r>
          </a:p>
          <a:p>
            <a:pPr>
              <a:buNone/>
            </a:pPr>
            <a:endParaRPr lang="en-US" dirty="0" smtClean="0"/>
          </a:p>
          <a:p>
            <a:r>
              <a:rPr lang="en-US" dirty="0" smtClean="0"/>
              <a:t>These plans included redrawing attendance zones, student transfers, magnet school programs to retain diverse schools amidst a backdrop of residential segregation.  </a:t>
            </a:r>
            <a:endParaRPr lang="en-US" dirty="0"/>
          </a:p>
        </p:txBody>
      </p:sp>
      <p:sp>
        <p:nvSpPr>
          <p:cNvPr id="3" name="Title 2"/>
          <p:cNvSpPr>
            <a:spLocks noGrp="1"/>
          </p:cNvSpPr>
          <p:nvPr>
            <p:ph type="title"/>
          </p:nvPr>
        </p:nvSpPr>
        <p:spPr/>
        <p:txBody>
          <a:bodyPr/>
          <a:lstStyle/>
          <a:p>
            <a:r>
              <a:rPr lang="en-US" dirty="0" smtClean="0">
                <a:solidFill>
                  <a:srgbClr val="0000FF"/>
                </a:solidFill>
              </a:rPr>
              <a:t>Voluntary Integration</a:t>
            </a:r>
            <a:endParaRPr lang="en-US" dirty="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solidFill>
                  <a:srgbClr val="0000FF"/>
                </a:solidFill>
              </a:rPr>
              <a:t> The Imperative of Integration</a:t>
            </a:r>
            <a:endParaRPr lang="en-US" sz="4800" b="1" dirty="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fontAlgn="auto">
              <a:spcAft>
                <a:spcPts val="0"/>
              </a:spcAft>
              <a:defRPr/>
            </a:pPr>
            <a:r>
              <a:rPr lang="en-US" dirty="0" smtClean="0">
                <a:solidFill>
                  <a:srgbClr val="0000FF"/>
                </a:solidFill>
              </a:rPr>
              <a:t>The Importance of Integration</a:t>
            </a:r>
            <a:endParaRPr lang="en-US" dirty="0">
              <a:solidFill>
                <a:srgbClr val="0000FF"/>
              </a:solidFill>
            </a:endParaRPr>
          </a:p>
        </p:txBody>
      </p:sp>
      <p:sp>
        <p:nvSpPr>
          <p:cNvPr id="2" name="Content Placeholder 1"/>
          <p:cNvSpPr>
            <a:spLocks noGrp="1"/>
          </p:cNvSpPr>
          <p:nvPr>
            <p:ph idx="1"/>
          </p:nvPr>
        </p:nvSpPr>
        <p:spPr>
          <a:xfrm>
            <a:off x="457200" y="578892"/>
            <a:ext cx="8229600" cy="4525963"/>
          </a:xfrm>
        </p:spPr>
        <p:txBody>
          <a:bodyPr>
            <a:noAutofit/>
          </a:bodyPr>
          <a:lstStyle/>
          <a:p>
            <a:pPr>
              <a:lnSpc>
                <a:spcPct val="80000"/>
              </a:lnSpc>
              <a:buFont typeface="Wingdings 3" charset="2"/>
              <a:buNone/>
            </a:pPr>
            <a:endParaRPr lang="en-US" b="1" dirty="0" smtClean="0"/>
          </a:p>
          <a:p>
            <a:pPr>
              <a:lnSpc>
                <a:spcPct val="80000"/>
              </a:lnSpc>
              <a:buFont typeface="Wingdings 3" charset="2"/>
              <a:buNone/>
            </a:pPr>
            <a:endParaRPr lang="en-US" b="1" i="1" dirty="0" smtClean="0"/>
          </a:p>
          <a:p>
            <a:pPr>
              <a:lnSpc>
                <a:spcPct val="80000"/>
              </a:lnSpc>
            </a:pPr>
            <a:r>
              <a:rPr lang="en-US" dirty="0" smtClean="0"/>
              <a:t>Since we constitute ourselves through race, as a set of practices, s</a:t>
            </a:r>
            <a:r>
              <a:rPr lang="en-US" dirty="0" smtClean="0"/>
              <a:t>egregation </a:t>
            </a:r>
            <a:r>
              <a:rPr lang="en-US" dirty="0"/>
              <a:t>makes it very difficult to develop effective citizens and social </a:t>
            </a:r>
            <a:r>
              <a:rPr lang="en-US" dirty="0" smtClean="0"/>
              <a:t>cohesion in our society.</a:t>
            </a:r>
          </a:p>
          <a:p>
            <a:pPr>
              <a:lnSpc>
                <a:spcPct val="80000"/>
              </a:lnSpc>
            </a:pPr>
            <a:r>
              <a:rPr lang="en-US" dirty="0" smtClean="0"/>
              <a:t>The environment in which we </a:t>
            </a:r>
            <a:r>
              <a:rPr lang="en-US" dirty="0" smtClean="0"/>
              <a:t>do so matters.  Thus, </a:t>
            </a:r>
            <a:r>
              <a:rPr lang="en-US" dirty="0" smtClean="0"/>
              <a:t>b</a:t>
            </a:r>
            <a:r>
              <a:rPr lang="en-US" dirty="0" smtClean="0"/>
              <a:t>ringing </a:t>
            </a:r>
            <a:r>
              <a:rPr lang="en-US" dirty="0"/>
              <a:t>together students from different backgrounds should remain a central objective of American education</a:t>
            </a:r>
            <a:r>
              <a:rPr lang="en-US" dirty="0" smtClean="0"/>
              <a:t>.</a:t>
            </a:r>
          </a:p>
          <a:p>
            <a:pPr>
              <a:lnSpc>
                <a:spcPct val="80000"/>
              </a:lnSpc>
            </a:pPr>
            <a:r>
              <a:rPr lang="en-US" dirty="0" smtClean="0"/>
              <a:t>Moreover, i</a:t>
            </a:r>
            <a:r>
              <a:rPr lang="en-US" dirty="0" smtClean="0"/>
              <a:t>n </a:t>
            </a:r>
            <a:r>
              <a:rPr lang="en-US" dirty="0"/>
              <a:t>a globalizing world, if we fail at this, our country fails.</a:t>
            </a:r>
          </a:p>
          <a:p>
            <a:pPr>
              <a:lnSpc>
                <a:spcPct val="80000"/>
              </a:lnSpc>
              <a:buFont typeface="Wingdings 3" charset="2"/>
              <a:buNone/>
            </a:pPr>
            <a:endParaRPr lang="en-US" dirty="0"/>
          </a:p>
        </p:txBody>
      </p:sp>
      <p:sp>
        <p:nvSpPr>
          <p:cNvPr id="4" name="Slide Number Placeholder 3"/>
          <p:cNvSpPr>
            <a:spLocks noGrp="1"/>
          </p:cNvSpPr>
          <p:nvPr>
            <p:ph type="sldNum" sz="quarter" idx="12"/>
          </p:nvPr>
        </p:nvSpPr>
        <p:spPr/>
        <p:txBody>
          <a:bodyPr/>
          <a:lstStyle/>
          <a:p>
            <a:fld id="{86940707-5E61-C441-9A47-C65504CC86E1}"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solidFill>
                  <a:srgbClr val="0000FF"/>
                </a:solidFill>
              </a:rPr>
              <a:t>Integrated Schools Benefit </a:t>
            </a:r>
            <a:r>
              <a:rPr lang="en-US" i="1" dirty="0" smtClean="0">
                <a:solidFill>
                  <a:srgbClr val="0000FF"/>
                </a:solidFill>
              </a:rPr>
              <a:t>All </a:t>
            </a:r>
            <a:r>
              <a:rPr lang="en-US" dirty="0" smtClean="0">
                <a:solidFill>
                  <a:srgbClr val="0000FF"/>
                </a:solidFill>
              </a:rPr>
              <a:t>Students</a:t>
            </a:r>
            <a:endParaRPr lang="en-US"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a:buNone/>
            </a:pPr>
            <a:r>
              <a:rPr lang="en-US" sz="2500" i="1" dirty="0" smtClean="0"/>
              <a:t>	•</a:t>
            </a:r>
            <a:r>
              <a:rPr lang="en-US" sz="3000" i="1" dirty="0" smtClean="0"/>
              <a:t>”Students who experience interracial contact in integrated school settings are </a:t>
            </a:r>
            <a:r>
              <a:rPr lang="en-US" sz="3000" b="1" i="1" dirty="0" smtClean="0"/>
              <a:t>more likely to live, work, and attend college in more integrated settings</a:t>
            </a:r>
            <a:r>
              <a:rPr lang="en-US" sz="3000" i="1" dirty="0" smtClean="0"/>
              <a:t>.”</a:t>
            </a:r>
          </a:p>
          <a:p>
            <a:pPr>
              <a:buNone/>
            </a:pPr>
            <a:endParaRPr lang="en-US" sz="3000" i="1" dirty="0" smtClean="0"/>
          </a:p>
          <a:p>
            <a:pPr>
              <a:buNone/>
            </a:pPr>
            <a:r>
              <a:rPr lang="en-US" sz="3000" i="1" dirty="0" smtClean="0"/>
              <a:t>	•”Interracial contact in desegregated settings </a:t>
            </a:r>
            <a:r>
              <a:rPr lang="en-US" sz="3000" b="1" i="1" dirty="0" smtClean="0"/>
              <a:t>decreases racial prejudice among students and facilitates more positive interracial relations</a:t>
            </a:r>
            <a:r>
              <a:rPr lang="en-US" sz="3000" i="1" dirty="0" smtClean="0"/>
              <a:t>.”</a:t>
            </a:r>
          </a:p>
          <a:p>
            <a:pPr>
              <a:buNone/>
            </a:pPr>
            <a:endParaRPr lang="en-US" sz="3000" i="1" dirty="0" smtClean="0"/>
          </a:p>
          <a:p>
            <a:pPr>
              <a:buNone/>
            </a:pPr>
            <a:r>
              <a:rPr lang="en-US" sz="3000" i="1" dirty="0" smtClean="0"/>
              <a:t>	•”Integrated schools </a:t>
            </a:r>
            <a:r>
              <a:rPr lang="en-US" sz="3000" b="1" i="1" dirty="0" smtClean="0"/>
              <a:t>enhance the cultural competence of white students</a:t>
            </a:r>
            <a:r>
              <a:rPr lang="en-US" sz="3000" i="1" dirty="0" smtClean="0"/>
              <a:t>, preparing them for a more diverse workplace and society.” 	</a:t>
            </a:r>
            <a:endParaRPr lang="en-US" sz="3000" dirty="0"/>
          </a:p>
        </p:txBody>
      </p:sp>
      <p:sp>
        <p:nvSpPr>
          <p:cNvPr id="4" name="Rectangle 3"/>
          <p:cNvSpPr/>
          <p:nvPr/>
        </p:nvSpPr>
        <p:spPr>
          <a:xfrm>
            <a:off x="914400" y="6126162"/>
            <a:ext cx="8229600" cy="646331"/>
          </a:xfrm>
          <a:prstGeom prst="rect">
            <a:avLst/>
          </a:prstGeom>
        </p:spPr>
        <p:txBody>
          <a:bodyPr wrap="square">
            <a:spAutoFit/>
          </a:bodyPr>
          <a:lstStyle/>
          <a:p>
            <a:r>
              <a:rPr lang="en-US" dirty="0" smtClean="0"/>
              <a:t>http://www.law.umn.edu/uploads/ec/fd/ecfdc6101486f404170847f46b03a083/1-Comprehensive-Strategy-to-Integrate-Twin-Cities-Schools-and-Neighborhoods.pdf</a:t>
            </a:r>
            <a:endParaRPr lang="en-US"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65437"/>
            <a:ext cx="6400800" cy="1752600"/>
          </a:xfrm>
        </p:spPr>
        <p:txBody>
          <a:bodyPr/>
          <a:lstStyle/>
          <a:p>
            <a:r>
              <a:rPr lang="en-US" i="1" dirty="0" smtClean="0">
                <a:solidFill>
                  <a:schemeClr val="tx1"/>
                </a:solidFill>
              </a:rPr>
              <a:t>On Inequality, Democracy, and the Opportunity Gap</a:t>
            </a:r>
            <a:endParaRPr lang="en-US" i="1" dirty="0">
              <a:solidFill>
                <a:schemeClr val="tx1"/>
              </a:solidFill>
            </a:endParaRPr>
          </a:p>
        </p:txBody>
      </p:sp>
      <p:sp>
        <p:nvSpPr>
          <p:cNvPr id="6" name="Title 1"/>
          <p:cNvSpPr>
            <a:spLocks noGrp="1"/>
          </p:cNvSpPr>
          <p:nvPr>
            <p:ph type="ctrTitle"/>
          </p:nvPr>
        </p:nvSpPr>
        <p:spPr>
          <a:xfrm>
            <a:off x="685800" y="1395412"/>
            <a:ext cx="7772400" cy="1470025"/>
          </a:xfrm>
        </p:spPr>
        <p:txBody>
          <a:bodyPr/>
          <a:lstStyle/>
          <a:p>
            <a:r>
              <a:rPr lang="en-US" dirty="0" smtClean="0">
                <a:solidFill>
                  <a:srgbClr val="0000FF"/>
                </a:solidFill>
              </a:rPr>
              <a:t> The Problem of Segregation</a:t>
            </a:r>
            <a:endParaRPr lang="en-US" dirty="0">
              <a:solidFill>
                <a:srgbClr val="0000FF"/>
              </a:solidFill>
            </a:endParaRPr>
          </a:p>
        </p:txBody>
      </p:sp>
      <p:pic>
        <p:nvPicPr>
          <p:cNvPr id="8" name="Picture 7"/>
          <p:cNvPicPr>
            <a:picLocks noChangeAspect="1"/>
          </p:cNvPicPr>
          <p:nvPr/>
        </p:nvPicPr>
        <p:blipFill>
          <a:blip r:embed="rId2"/>
          <a:stretch>
            <a:fillRect/>
          </a:stretch>
        </p:blipFill>
        <p:spPr>
          <a:xfrm>
            <a:off x="1124858" y="4027714"/>
            <a:ext cx="6647542" cy="197757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0000FF"/>
                </a:solidFill>
              </a:rPr>
              <a:t> Integrated Schools Benefit </a:t>
            </a:r>
            <a:r>
              <a:rPr lang="en-US" i="1" dirty="0" smtClean="0">
                <a:solidFill>
                  <a:srgbClr val="0000FF"/>
                </a:solidFill>
              </a:rPr>
              <a:t>All </a:t>
            </a:r>
            <a:r>
              <a:rPr lang="en-US" dirty="0" smtClean="0">
                <a:solidFill>
                  <a:srgbClr val="0000FF"/>
                </a:solidFill>
              </a:rPr>
              <a:t>Students</a:t>
            </a:r>
            <a:endParaRPr lang="en-US"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a:buNone/>
            </a:pPr>
            <a:r>
              <a:rPr lang="en-US" i="1" dirty="0" smtClean="0"/>
              <a:t>    •”Attending racially integrated schools and classrooms </a:t>
            </a:r>
            <a:r>
              <a:rPr lang="en-US" b="1" i="1" dirty="0" smtClean="0"/>
              <a:t>improves the academic achievement of minority students</a:t>
            </a:r>
            <a:r>
              <a:rPr lang="en-US" i="1" dirty="0" smtClean="0"/>
              <a:t>, whether measured by test scores, attendance rates, graduation rates, or the likelihood of attending college.”</a:t>
            </a:r>
          </a:p>
          <a:p>
            <a:pPr>
              <a:buNone/>
            </a:pPr>
            <a:r>
              <a:rPr lang="en-US" i="1" dirty="0" smtClean="0"/>
              <a:t>	</a:t>
            </a:r>
          </a:p>
          <a:p>
            <a:pPr>
              <a:buNone/>
            </a:pPr>
            <a:r>
              <a:rPr lang="en-US" i="1" dirty="0" smtClean="0"/>
              <a:t>    •Research also shows that integration helps to </a:t>
            </a:r>
            <a:r>
              <a:rPr lang="en-US" b="1" i="1" dirty="0" smtClean="0"/>
              <a:t>reduce the achievement gap between students of different racial and ethnic groups</a:t>
            </a:r>
            <a:r>
              <a:rPr lang="en-US" i="1" dirty="0" smtClean="0"/>
              <a:t>.</a:t>
            </a:r>
          </a:p>
          <a:p>
            <a:pPr>
              <a:buNone/>
            </a:pPr>
            <a:endParaRPr lang="en-US" i="1" dirty="0" smtClean="0"/>
          </a:p>
          <a:p>
            <a:pPr>
              <a:buNone/>
            </a:pPr>
            <a:r>
              <a:rPr lang="en-US" i="1" dirty="0" smtClean="0"/>
              <a:t>	•Minority students who attended integrated schools tend to </a:t>
            </a:r>
            <a:r>
              <a:rPr lang="en-US" b="1" i="1" dirty="0" smtClean="0"/>
              <a:t>choose more lucrative occupations </a:t>
            </a:r>
            <a:r>
              <a:rPr lang="en-US" i="1" dirty="0" smtClean="0"/>
              <a:t>in which minorities are historically underrepresented and </a:t>
            </a:r>
            <a:r>
              <a:rPr lang="en-US" b="1" i="1" dirty="0" smtClean="0"/>
              <a:t>to have higher incomes than their peers in segregated schools</a:t>
            </a:r>
            <a:r>
              <a:rPr lang="en-US" i="1" dirty="0" smtClean="0"/>
              <a:t>.</a:t>
            </a:r>
          </a:p>
          <a:p>
            <a:pPr>
              <a:buNone/>
            </a:pPr>
            <a:endParaRPr lang="en-US" dirty="0"/>
          </a:p>
        </p:txBody>
      </p:sp>
      <p:sp>
        <p:nvSpPr>
          <p:cNvPr id="4" name="Rectangle 3"/>
          <p:cNvSpPr/>
          <p:nvPr/>
        </p:nvSpPr>
        <p:spPr>
          <a:xfrm>
            <a:off x="914400" y="6126162"/>
            <a:ext cx="8229600" cy="646331"/>
          </a:xfrm>
          <a:prstGeom prst="rect">
            <a:avLst/>
          </a:prstGeom>
        </p:spPr>
        <p:txBody>
          <a:bodyPr wrap="square">
            <a:spAutoFit/>
          </a:bodyPr>
          <a:lstStyle/>
          <a:p>
            <a:r>
              <a:rPr lang="en-US" dirty="0" smtClean="0"/>
              <a:t>http://www.law.umn.edu/uploads/ec/fd/ecfdc6101486f404170847f46b03a083/1-Comprehensive-Strategy-to-Integrate-Twin-Cities-Schools-and-Neighborhoods.pdf</a:t>
            </a:r>
            <a:endParaRPr lang="en-US"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 Beyond Schools: The Benefits of  School Integration on Communities</a:t>
            </a:r>
            <a:endParaRPr lang="en-US" dirty="0">
              <a:solidFill>
                <a:srgbClr val="0000FF"/>
              </a:solidFill>
            </a:endParaRPr>
          </a:p>
        </p:txBody>
      </p:sp>
      <p:sp>
        <p:nvSpPr>
          <p:cNvPr id="3" name="Content Placeholder 2"/>
          <p:cNvSpPr>
            <a:spLocks noGrp="1"/>
          </p:cNvSpPr>
          <p:nvPr>
            <p:ph idx="1"/>
          </p:nvPr>
        </p:nvSpPr>
        <p:spPr>
          <a:xfrm>
            <a:off x="457200" y="1106714"/>
            <a:ext cx="8229600" cy="4525963"/>
          </a:xfrm>
        </p:spPr>
        <p:txBody>
          <a:bodyPr>
            <a:noAutofit/>
          </a:bodyPr>
          <a:lstStyle/>
          <a:p>
            <a:pPr>
              <a:buNone/>
            </a:pPr>
            <a:endParaRPr lang="en-US" sz="2500" i="1" dirty="0" smtClean="0"/>
          </a:p>
          <a:p>
            <a:pPr>
              <a:buNone/>
            </a:pPr>
            <a:r>
              <a:rPr lang="en-US" sz="2500" i="1" dirty="0" smtClean="0"/>
              <a:t>	“When implemented on a metro-wide scale</a:t>
            </a:r>
            <a:r>
              <a:rPr lang="en-US" sz="2500" i="1" dirty="0" smtClean="0"/>
              <a:t>:</a:t>
            </a:r>
          </a:p>
          <a:p>
            <a:pPr>
              <a:buNone/>
            </a:pPr>
            <a:endParaRPr lang="en-US" sz="2500" i="1" dirty="0" smtClean="0"/>
          </a:p>
          <a:p>
            <a:pPr>
              <a:buNone/>
            </a:pPr>
            <a:r>
              <a:rPr lang="en-US" sz="2500" i="1" dirty="0" smtClean="0"/>
              <a:t>	•School integration can promote residential integration and enhance neighborhood stability, preventing integrated neighborhoods from </a:t>
            </a:r>
            <a:r>
              <a:rPr lang="en-US" sz="2500" i="1" dirty="0" err="1" smtClean="0"/>
              <a:t>resegregating</a:t>
            </a:r>
            <a:r>
              <a:rPr lang="en-US" sz="2500" i="1" dirty="0" smtClean="0"/>
              <a:t>.</a:t>
            </a:r>
          </a:p>
          <a:p>
            <a:pPr>
              <a:buNone/>
            </a:pPr>
            <a:r>
              <a:rPr lang="en-US" sz="2500" i="1" dirty="0" smtClean="0"/>
              <a:t>	•Integration efforts can help communities avoid the disinvestment, declining housing values and job losses often associated with economic and racial segregation.</a:t>
            </a:r>
          </a:p>
          <a:p>
            <a:pPr>
              <a:buNone/>
            </a:pPr>
            <a:r>
              <a:rPr lang="en-US" sz="2500" i="1" dirty="0" smtClean="0"/>
              <a:t>	•Revitalization of currently segregated inner city and inner suburb neighborhoods help the entire regional economy.</a:t>
            </a:r>
            <a:endParaRPr lang="en-US" sz="2500" dirty="0"/>
          </a:p>
        </p:txBody>
      </p:sp>
      <p:sp>
        <p:nvSpPr>
          <p:cNvPr id="4" name="Rectangle 3"/>
          <p:cNvSpPr/>
          <p:nvPr/>
        </p:nvSpPr>
        <p:spPr>
          <a:xfrm>
            <a:off x="914400" y="6126162"/>
            <a:ext cx="8229600" cy="646331"/>
          </a:xfrm>
          <a:prstGeom prst="rect">
            <a:avLst/>
          </a:prstGeom>
        </p:spPr>
        <p:txBody>
          <a:bodyPr wrap="square">
            <a:spAutoFit/>
          </a:bodyPr>
          <a:lstStyle/>
          <a:p>
            <a:r>
              <a:rPr lang="en-US" dirty="0" smtClean="0"/>
              <a:t>http://www.law.umn.edu/uploads/ec/fd/ecfdc6101486f404170847f46b03a083/1-Comprehensive-Strategy-to-Integrate-Twin-Cities-Schools-and-Neighborhoods.pdf</a:t>
            </a:r>
            <a:endParaRPr lang="en-US"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a:bodyPr>
          <a:lstStyle/>
          <a:p>
            <a:pPr fontAlgn="auto">
              <a:spcAft>
                <a:spcPts val="0"/>
              </a:spcAft>
              <a:defRPr/>
            </a:pPr>
            <a:r>
              <a:rPr lang="en-US" dirty="0" smtClean="0">
                <a:solidFill>
                  <a:srgbClr val="0000FF"/>
                </a:solidFill>
              </a:rPr>
              <a:t>Implicit Bias</a:t>
            </a:r>
            <a:endParaRPr lang="en-US" dirty="0">
              <a:solidFill>
                <a:srgbClr val="0000FF"/>
              </a:solidFill>
            </a:endParaRPr>
          </a:p>
        </p:txBody>
      </p:sp>
      <p:sp>
        <p:nvSpPr>
          <p:cNvPr id="59394" name="Content Placeholder 1"/>
          <p:cNvSpPr>
            <a:spLocks noGrp="1"/>
          </p:cNvSpPr>
          <p:nvPr>
            <p:ph idx="1"/>
          </p:nvPr>
        </p:nvSpPr>
        <p:spPr>
          <a:xfrm>
            <a:off x="457200" y="1342571"/>
            <a:ext cx="8229600" cy="5178556"/>
          </a:xfrm>
        </p:spPr>
        <p:txBody>
          <a:bodyPr>
            <a:normAutofit fontScale="77500" lnSpcReduction="20000"/>
          </a:bodyPr>
          <a:lstStyle/>
          <a:p>
            <a:pPr>
              <a:buFont typeface="Wingdings 3" charset="2"/>
              <a:buNone/>
            </a:pPr>
            <a:endParaRPr lang="en-US" b="1" dirty="0"/>
          </a:p>
          <a:p>
            <a:pPr>
              <a:buFont typeface="Wingdings 3" charset="2"/>
              <a:buNone/>
            </a:pPr>
            <a:r>
              <a:rPr lang="en-US" b="1" dirty="0"/>
              <a:t>Learn about how</a:t>
            </a:r>
            <a:r>
              <a:rPr lang="en-US" b="1" dirty="0" smtClean="0"/>
              <a:t> </a:t>
            </a:r>
            <a:r>
              <a:rPr lang="en-US" b="1" i="1" dirty="0"/>
              <a:t>i</a:t>
            </a:r>
            <a:r>
              <a:rPr lang="en-US" b="1" i="1" dirty="0" smtClean="0"/>
              <a:t>mplicit </a:t>
            </a:r>
            <a:r>
              <a:rPr lang="en-US" b="1" i="1" dirty="0"/>
              <a:t>b</a:t>
            </a:r>
            <a:r>
              <a:rPr lang="en-US" b="1" i="1" dirty="0" smtClean="0"/>
              <a:t>ias </a:t>
            </a:r>
          </a:p>
          <a:p>
            <a:pPr>
              <a:buFont typeface="Wingdings 3" charset="2"/>
              <a:buNone/>
            </a:pPr>
            <a:r>
              <a:rPr lang="en-US" b="1" dirty="0" smtClean="0"/>
              <a:t>impacts </a:t>
            </a:r>
            <a:r>
              <a:rPr lang="en-US" b="1" dirty="0"/>
              <a:t>how we </a:t>
            </a:r>
          </a:p>
          <a:p>
            <a:pPr>
              <a:buFont typeface="Wingdings 3" charset="2"/>
              <a:buNone/>
            </a:pPr>
            <a:r>
              <a:rPr lang="en-US" b="1" dirty="0"/>
              <a:t>think about integration</a:t>
            </a:r>
            <a:r>
              <a:rPr lang="en-US" b="1" dirty="0" smtClean="0"/>
              <a:t>.</a:t>
            </a:r>
          </a:p>
          <a:p>
            <a:r>
              <a:rPr lang="en-US" dirty="0"/>
              <a:t>We have made great</a:t>
            </a:r>
            <a:r>
              <a:rPr lang="en-US" dirty="0" smtClean="0"/>
              <a:t> </a:t>
            </a:r>
          </a:p>
          <a:p>
            <a:pPr>
              <a:buNone/>
            </a:pPr>
            <a:r>
              <a:rPr lang="en-US" dirty="0" smtClean="0"/>
              <a:t>     progress </a:t>
            </a:r>
            <a:r>
              <a:rPr lang="en-US" dirty="0"/>
              <a:t>toward outward</a:t>
            </a:r>
            <a:r>
              <a:rPr lang="en-US" dirty="0" smtClean="0"/>
              <a:t> </a:t>
            </a:r>
          </a:p>
          <a:p>
            <a:pPr>
              <a:buNone/>
            </a:pPr>
            <a:r>
              <a:rPr lang="en-US" dirty="0" smtClean="0"/>
              <a:t>     equality</a:t>
            </a:r>
            <a:r>
              <a:rPr lang="en-US" dirty="0"/>
              <a:t>, but we still</a:t>
            </a:r>
            <a:r>
              <a:rPr lang="en-US" dirty="0" smtClean="0"/>
              <a:t> </a:t>
            </a:r>
          </a:p>
          <a:p>
            <a:pPr>
              <a:buNone/>
            </a:pPr>
            <a:r>
              <a:rPr lang="en-US" dirty="0" smtClean="0"/>
              <a:t>     harbor </a:t>
            </a:r>
            <a:r>
              <a:rPr lang="en-US" b="1" i="1" dirty="0"/>
              <a:t>implicit bias</a:t>
            </a:r>
            <a:r>
              <a:rPr lang="en-US" dirty="0"/>
              <a:t>.</a:t>
            </a:r>
          </a:p>
          <a:p>
            <a:endParaRPr lang="en-US" b="1" dirty="0"/>
          </a:p>
          <a:p>
            <a:r>
              <a:rPr lang="en-US" dirty="0"/>
              <a:t>Implicit biases can lead</a:t>
            </a:r>
            <a:r>
              <a:rPr lang="en-US" dirty="0" smtClean="0"/>
              <a:t> </a:t>
            </a:r>
          </a:p>
          <a:p>
            <a:pPr>
              <a:buNone/>
            </a:pPr>
            <a:r>
              <a:rPr lang="en-US" dirty="0" smtClean="0"/>
              <a:t>     to </a:t>
            </a:r>
            <a:r>
              <a:rPr lang="en-US" dirty="0"/>
              <a:t>internal conflict, active</a:t>
            </a:r>
            <a:r>
              <a:rPr lang="en-US" dirty="0" smtClean="0"/>
              <a:t> </a:t>
            </a:r>
          </a:p>
          <a:p>
            <a:pPr>
              <a:buNone/>
            </a:pPr>
            <a:r>
              <a:rPr lang="en-US" dirty="0" smtClean="0"/>
              <a:t>     resentment</a:t>
            </a:r>
            <a:r>
              <a:rPr lang="en-US" dirty="0"/>
              <a:t>, and unwillingness</a:t>
            </a:r>
            <a:r>
              <a:rPr lang="en-US" dirty="0" smtClean="0"/>
              <a:t> </a:t>
            </a:r>
          </a:p>
          <a:p>
            <a:pPr>
              <a:buNone/>
            </a:pPr>
            <a:r>
              <a:rPr lang="en-US" dirty="0" smtClean="0"/>
              <a:t>     to </a:t>
            </a:r>
            <a:r>
              <a:rPr lang="en-US" dirty="0"/>
              <a:t>change.</a:t>
            </a:r>
          </a:p>
          <a:p>
            <a:endParaRPr lang="en-US" dirty="0"/>
          </a:p>
        </p:txBody>
      </p:sp>
      <p:pic>
        <p:nvPicPr>
          <p:cNvPr id="4" name="Picture 3"/>
          <p:cNvPicPr>
            <a:picLocks noChangeAspect="1"/>
          </p:cNvPicPr>
          <p:nvPr/>
        </p:nvPicPr>
        <p:blipFill>
          <a:blip r:embed="rId2"/>
          <a:stretch>
            <a:fillRect/>
          </a:stretch>
        </p:blipFill>
        <p:spPr>
          <a:xfrm>
            <a:off x="5258394" y="1854200"/>
            <a:ext cx="3138120" cy="4233878"/>
          </a:xfrm>
          <a:prstGeom prst="rect">
            <a:avLst/>
          </a:prstGeom>
        </p:spPr>
      </p:pic>
      <p:sp>
        <p:nvSpPr>
          <p:cNvPr id="5" name="Slide Number Placeholder 4"/>
          <p:cNvSpPr>
            <a:spLocks noGrp="1"/>
          </p:cNvSpPr>
          <p:nvPr>
            <p:ph type="sldNum" sz="quarter" idx="12"/>
          </p:nvPr>
        </p:nvSpPr>
        <p:spPr/>
        <p:txBody>
          <a:bodyPr/>
          <a:lstStyle/>
          <a:p>
            <a:fld id="{86940707-5E61-C441-9A47-C65504CC86E1}"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0429"/>
            <a:ext cx="8229600" cy="4525963"/>
          </a:xfrm>
        </p:spPr>
        <p:txBody>
          <a:bodyPr>
            <a:noAutofit/>
          </a:bodyPr>
          <a:lstStyle/>
          <a:p>
            <a:pPr>
              <a:lnSpc>
                <a:spcPct val="80000"/>
              </a:lnSpc>
              <a:buFont typeface="Wingdings 3" charset="2"/>
              <a:buNone/>
            </a:pPr>
            <a:endParaRPr lang="en-US" sz="2800" b="1" dirty="0"/>
          </a:p>
          <a:p>
            <a:pPr>
              <a:lnSpc>
                <a:spcPct val="80000"/>
              </a:lnSpc>
              <a:buFont typeface="Wingdings 3" charset="2"/>
              <a:buNone/>
            </a:pPr>
            <a:r>
              <a:rPr lang="en-US" sz="2800" b="1" dirty="0"/>
              <a:t>Talk about academic excellence </a:t>
            </a:r>
            <a:r>
              <a:rPr lang="en-US" sz="2800" b="1" dirty="0" smtClean="0"/>
              <a:t>and integration </a:t>
            </a:r>
            <a:r>
              <a:rPr lang="en-US" sz="2800" b="1" dirty="0"/>
              <a:t>in </a:t>
            </a:r>
            <a:r>
              <a:rPr lang="en-US" sz="2800" b="1" dirty="0" smtClean="0"/>
              <a:t>new</a:t>
            </a:r>
          </a:p>
          <a:p>
            <a:pPr>
              <a:lnSpc>
                <a:spcPct val="80000"/>
              </a:lnSpc>
              <a:buFont typeface="Wingdings 3" charset="2"/>
              <a:buNone/>
            </a:pPr>
            <a:r>
              <a:rPr lang="en-US" sz="2800" b="1" dirty="0" smtClean="0"/>
              <a:t>ways</a:t>
            </a:r>
            <a:r>
              <a:rPr lang="en-US" sz="2800" b="1" dirty="0"/>
              <a:t>.</a:t>
            </a:r>
            <a:endParaRPr lang="en-US" sz="2800" b="1" dirty="0" smtClean="0"/>
          </a:p>
          <a:p>
            <a:pPr>
              <a:lnSpc>
                <a:spcPct val="80000"/>
              </a:lnSpc>
              <a:buFont typeface="Wingdings 3" charset="2"/>
              <a:buNone/>
            </a:pPr>
            <a:endParaRPr lang="en-US" sz="2800" dirty="0" smtClean="0"/>
          </a:p>
          <a:p>
            <a:pPr>
              <a:lnSpc>
                <a:spcPct val="80000"/>
              </a:lnSpc>
            </a:pPr>
            <a:r>
              <a:rPr lang="en-US" sz="2800" dirty="0"/>
              <a:t>It satisfies our need to make sense of the world, particularly when we are conflicted over issues like integration.</a:t>
            </a:r>
          </a:p>
          <a:p>
            <a:pPr>
              <a:lnSpc>
                <a:spcPct val="80000"/>
              </a:lnSpc>
            </a:pPr>
            <a:endParaRPr lang="en-US" sz="2800" dirty="0"/>
          </a:p>
          <a:p>
            <a:pPr>
              <a:lnSpc>
                <a:spcPct val="80000"/>
              </a:lnSpc>
            </a:pPr>
            <a:r>
              <a:rPr lang="en-US" sz="2800" dirty="0"/>
              <a:t>How we talk about integration can entrench or uproot and reconfigure policy preferences and attitudes.</a:t>
            </a:r>
          </a:p>
        </p:txBody>
      </p:sp>
      <p:sp>
        <p:nvSpPr>
          <p:cNvPr id="4" name="Title 3"/>
          <p:cNvSpPr>
            <a:spLocks noGrp="1"/>
          </p:cNvSpPr>
          <p:nvPr>
            <p:ph type="title"/>
          </p:nvPr>
        </p:nvSpPr>
        <p:spPr/>
        <p:txBody>
          <a:bodyPr/>
          <a:lstStyle/>
          <a:p>
            <a:r>
              <a:rPr lang="en-US" dirty="0" smtClean="0">
                <a:solidFill>
                  <a:srgbClr val="0000FF"/>
                </a:solidFill>
              </a:rPr>
              <a:t> Framing Matters</a:t>
            </a:r>
            <a:endParaRPr lang="en-US" dirty="0">
              <a:solidFill>
                <a:srgbClr val="0000FF"/>
              </a:solidFill>
            </a:endParaRPr>
          </a:p>
        </p:txBody>
      </p:sp>
      <p:sp>
        <p:nvSpPr>
          <p:cNvPr id="5" name="Slide Number Placeholder 4"/>
          <p:cNvSpPr>
            <a:spLocks noGrp="1"/>
          </p:cNvSpPr>
          <p:nvPr>
            <p:ph type="sldNum" sz="quarter" idx="12"/>
          </p:nvPr>
        </p:nvSpPr>
        <p:spPr/>
        <p:txBody>
          <a:bodyPr/>
          <a:lstStyle/>
          <a:p>
            <a:fld id="{86940707-5E61-C441-9A47-C65504CC86E1}"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800" b="1" dirty="0" smtClean="0">
                <a:solidFill>
                  <a:srgbClr val="0000FF"/>
                </a:solidFill>
              </a:rPr>
              <a:t>Towards Integration</a:t>
            </a:r>
            <a:endParaRPr lang="en-US" sz="4800" b="1" dirty="0">
              <a:solidFill>
                <a:srgbClr val="0000FF"/>
              </a:solidFill>
            </a:endParaRPr>
          </a:p>
        </p:txBody>
      </p:sp>
      <p:sp>
        <p:nvSpPr>
          <p:cNvPr id="4" name="Slide Number Placeholder 3"/>
          <p:cNvSpPr>
            <a:spLocks noGrp="1"/>
          </p:cNvSpPr>
          <p:nvPr>
            <p:ph type="sldNum" sz="quarter" idx="12"/>
          </p:nvPr>
        </p:nvSpPr>
        <p:spPr/>
        <p:txBody>
          <a:bodyPr/>
          <a:lstStyle/>
          <a:p>
            <a:fld id="{86940707-5E61-C441-9A47-C65504CC86E1}"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Regional </a:t>
            </a:r>
            <a:r>
              <a:rPr lang="en-US" dirty="0" smtClean="0">
                <a:solidFill>
                  <a:srgbClr val="0000FF"/>
                </a:solidFill>
              </a:rPr>
              <a:t>Integration</a:t>
            </a:r>
            <a:endParaRPr lang="en-US" dirty="0">
              <a:solidFill>
                <a:srgbClr val="0000FF"/>
              </a:solidFill>
            </a:endParaRPr>
          </a:p>
        </p:txBody>
      </p:sp>
      <p:sp>
        <p:nvSpPr>
          <p:cNvPr id="3" name="Content Placeholder 2"/>
          <p:cNvSpPr>
            <a:spLocks noGrp="1"/>
          </p:cNvSpPr>
          <p:nvPr>
            <p:ph idx="1"/>
          </p:nvPr>
        </p:nvSpPr>
        <p:spPr/>
        <p:txBody>
          <a:bodyPr>
            <a:noAutofit/>
          </a:bodyPr>
          <a:lstStyle/>
          <a:p>
            <a:pPr>
              <a:buNone/>
            </a:pPr>
            <a:r>
              <a:rPr lang="en-US" sz="2500" b="1" i="1" dirty="0" smtClean="0"/>
              <a:t>Segregation affects more than cities.  It affects regions.  How do you solve this?</a:t>
            </a:r>
            <a:endParaRPr lang="en-US" sz="2500" i="1" dirty="0" smtClean="0"/>
          </a:p>
          <a:p>
            <a:r>
              <a:rPr lang="en-US" sz="2500" i="1" dirty="0" smtClean="0"/>
              <a:t>Create a regional integration district </a:t>
            </a:r>
          </a:p>
          <a:p>
            <a:r>
              <a:rPr lang="en-US" sz="2500" i="1" dirty="0" smtClean="0"/>
              <a:t>What would it need to work?</a:t>
            </a:r>
          </a:p>
          <a:p>
            <a:pPr lvl="1"/>
            <a:r>
              <a:rPr lang="en-US" sz="2500" i="1" dirty="0" smtClean="0"/>
              <a:t>Creation of high quality magnets</a:t>
            </a:r>
          </a:p>
          <a:p>
            <a:pPr lvl="1"/>
            <a:r>
              <a:rPr lang="en-US" sz="2500" i="1" dirty="0" smtClean="0"/>
              <a:t>Inter-district coordination of district-run magnets</a:t>
            </a:r>
          </a:p>
          <a:p>
            <a:pPr lvl="1"/>
            <a:r>
              <a:rPr lang="en-US" sz="2500" i="1" dirty="0" smtClean="0"/>
              <a:t>Establish metro job–centered magnets</a:t>
            </a:r>
          </a:p>
          <a:p>
            <a:pPr lvl="1"/>
            <a:r>
              <a:rPr lang="en-US" sz="2500" i="1" dirty="0" smtClean="0"/>
              <a:t>Create pro-integration affordable housing programs in high opportunity neighborhoods</a:t>
            </a:r>
          </a:p>
          <a:p>
            <a:pPr lvl="1"/>
            <a:r>
              <a:rPr lang="en-US" sz="2500" u="sng" dirty="0" smtClean="0"/>
              <a:t>Race conscious </a:t>
            </a:r>
            <a:r>
              <a:rPr lang="en-US" sz="2500" dirty="0" smtClean="0"/>
              <a:t>policies and practices of integration</a:t>
            </a:r>
          </a:p>
          <a:p>
            <a:pPr lvl="1"/>
            <a:endParaRPr lang="en-US" sz="2500" i="1" dirty="0" smtClean="0"/>
          </a:p>
          <a:p>
            <a:pPr lvl="1"/>
            <a:endParaRPr lang="en-US" sz="2500" i="1" dirty="0" smtClean="0"/>
          </a:p>
          <a:p>
            <a:pPr lvl="1"/>
            <a:endParaRPr lang="en-US" sz="2500" i="1" dirty="0" smtClean="0"/>
          </a:p>
          <a:p>
            <a:pPr>
              <a:buNone/>
            </a:pPr>
            <a:r>
              <a:rPr lang="en-US" sz="2500" i="1" dirty="0" smtClean="0"/>
              <a:t> </a:t>
            </a:r>
            <a:endParaRPr lang="en-US" sz="2500" dirty="0"/>
          </a:p>
        </p:txBody>
      </p:sp>
      <p:sp>
        <p:nvSpPr>
          <p:cNvPr id="4" name="Rectangle 3"/>
          <p:cNvSpPr/>
          <p:nvPr/>
        </p:nvSpPr>
        <p:spPr>
          <a:xfrm>
            <a:off x="914400" y="6126161"/>
            <a:ext cx="8229600" cy="646331"/>
          </a:xfrm>
          <a:prstGeom prst="rect">
            <a:avLst/>
          </a:prstGeom>
        </p:spPr>
        <p:txBody>
          <a:bodyPr wrap="square">
            <a:spAutoFit/>
          </a:bodyPr>
          <a:lstStyle/>
          <a:p>
            <a:r>
              <a:rPr lang="en-US" dirty="0" smtClean="0"/>
              <a:t>http://www.law.umn.edu/uploads/ec/fd/ecfdc6101486f404170847f46b03a083/1-Comprehensive-Strategy-to-Integrate-Twin-Cities-Schools-and-Neighborhoods.pdf</a:t>
            </a:r>
            <a:endParaRPr lang="en-US"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Inter-district magnet schools are one of the remedies that Connecticut adopted in response to a state Supreme Court ruling that the state desegregate schools in the Hartford region.  Students are chosen from a lottery of applicants from both Hartford and suburban districts with preference given to siblings of students already attending the school. </a:t>
            </a:r>
          </a:p>
          <a:p>
            <a:endParaRPr lang="en-US" dirty="0"/>
          </a:p>
        </p:txBody>
      </p:sp>
      <p:sp>
        <p:nvSpPr>
          <p:cNvPr id="3" name="Title 2"/>
          <p:cNvSpPr>
            <a:spLocks noGrp="1"/>
          </p:cNvSpPr>
          <p:nvPr>
            <p:ph type="title"/>
          </p:nvPr>
        </p:nvSpPr>
        <p:spPr/>
        <p:txBody>
          <a:bodyPr>
            <a:normAutofit/>
          </a:bodyPr>
          <a:lstStyle/>
          <a:p>
            <a:r>
              <a:rPr lang="en-US" dirty="0" smtClean="0">
                <a:solidFill>
                  <a:srgbClr val="0000FF"/>
                </a:solidFill>
              </a:rPr>
              <a:t>Example of Inter-District Options</a:t>
            </a:r>
            <a:endParaRPr lang="en-US" dirty="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11658" y="844252"/>
            <a:ext cx="2895600" cy="4615755"/>
          </a:xfrm>
          <a:prstGeom prst="rect">
            <a:avLst/>
          </a:prstGeom>
        </p:spPr>
      </p:pic>
      <p:sp>
        <p:nvSpPr>
          <p:cNvPr id="4" name="Rectangle 3"/>
          <p:cNvSpPr/>
          <p:nvPr/>
        </p:nvSpPr>
        <p:spPr>
          <a:xfrm>
            <a:off x="362874" y="5829339"/>
            <a:ext cx="8323926" cy="369332"/>
          </a:xfrm>
          <a:prstGeom prst="rect">
            <a:avLst/>
          </a:prstGeom>
        </p:spPr>
        <p:txBody>
          <a:bodyPr wrap="square">
            <a:spAutoFit/>
          </a:bodyPr>
          <a:lstStyle/>
          <a:p>
            <a:r>
              <a:rPr lang="en-US" b="1" dirty="0" smtClean="0">
                <a:solidFill>
                  <a:srgbClr val="000000"/>
                </a:solidFill>
              </a:rPr>
              <a:t>For more information, visit: </a:t>
            </a:r>
            <a:r>
              <a:rPr lang="en-US" b="1" dirty="0" smtClean="0">
                <a:solidFill>
                  <a:srgbClr val="000000"/>
                </a:solidFill>
                <a:hlinkClick r:id="rId4"/>
              </a:rPr>
              <a:t>http://www.iupress.indiana.edu/catalog/806639</a:t>
            </a:r>
          </a:p>
        </p:txBody>
      </p:sp>
      <p:sp>
        <p:nvSpPr>
          <p:cNvPr id="5" name="Slide Number Placeholder 4"/>
          <p:cNvSpPr>
            <a:spLocks noGrp="1"/>
          </p:cNvSpPr>
          <p:nvPr>
            <p:ph type="sldNum" sz="quarter" idx="12"/>
          </p:nvPr>
        </p:nvSpPr>
        <p:spPr/>
        <p:txBody>
          <a:bodyPr/>
          <a:lstStyle/>
          <a:p>
            <a:fld id="{86940707-5E61-C441-9A47-C65504CC86E1}"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0000FF"/>
                </a:solidFill>
              </a:rPr>
              <a:t> The Effect of Segregation </a:t>
            </a:r>
            <a:br>
              <a:rPr lang="en-US" dirty="0" smtClean="0">
                <a:solidFill>
                  <a:srgbClr val="0000FF"/>
                </a:solidFill>
              </a:rPr>
            </a:br>
            <a:r>
              <a:rPr lang="en-US" dirty="0" smtClean="0">
                <a:solidFill>
                  <a:srgbClr val="0000FF"/>
                </a:solidFill>
              </a:rPr>
              <a:t>on Inequality and Democracy</a:t>
            </a:r>
            <a:endParaRPr lang="en-US" dirty="0">
              <a:solidFill>
                <a:srgbClr val="0000FF"/>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“Segregation of social groups is a principal cause of group inequality.”</a:t>
            </a:r>
          </a:p>
          <a:p>
            <a:pPr>
              <a:buNone/>
            </a:pPr>
            <a:endParaRPr lang="en-US" dirty="0" smtClean="0"/>
          </a:p>
          <a:p>
            <a:pPr>
              <a:buNone/>
            </a:pPr>
            <a:r>
              <a:rPr lang="en-US" dirty="0" smtClean="0"/>
              <a:t>    “Segregation also undermines democracy”</a:t>
            </a:r>
          </a:p>
          <a:p>
            <a:pPr>
              <a:buNone/>
            </a:pPr>
            <a:endParaRPr lang="en-US" dirty="0" smtClean="0"/>
          </a:p>
          <a:p>
            <a:pPr>
              <a:buNone/>
            </a:pPr>
            <a:r>
              <a:rPr lang="en-US" dirty="0" smtClean="0"/>
              <a:t>    “If segregation is a fundamental cause of social inequality and undemocratic practices, then integration promotes greater equality and democracy. Hence, it is an imperative of justice. </a:t>
            </a:r>
            <a:endParaRPr lang="en-US" dirty="0"/>
          </a:p>
        </p:txBody>
      </p:sp>
      <p:sp>
        <p:nvSpPr>
          <p:cNvPr id="5" name="TextBox 4"/>
          <p:cNvSpPr txBox="1"/>
          <p:nvPr/>
        </p:nvSpPr>
        <p:spPr>
          <a:xfrm>
            <a:off x="867228" y="6247618"/>
            <a:ext cx="7819572" cy="369332"/>
          </a:xfrm>
          <a:prstGeom prst="rect">
            <a:avLst/>
          </a:prstGeom>
          <a:noFill/>
        </p:spPr>
        <p:txBody>
          <a:bodyPr wrap="square" rtlCol="0">
            <a:spAutoFit/>
          </a:bodyPr>
          <a:lstStyle/>
          <a:p>
            <a:r>
              <a:rPr lang="en-US" dirty="0" smtClean="0"/>
              <a:t>Elizabeth Anderson (2010), </a:t>
            </a:r>
            <a:r>
              <a:rPr lang="en-US" i="1" dirty="0" smtClean="0"/>
              <a:t>The Imperative of Integration </a:t>
            </a:r>
            <a:endParaRPr lang="en-US" dirty="0"/>
          </a:p>
        </p:txBody>
      </p:sp>
      <p:sp>
        <p:nvSpPr>
          <p:cNvPr id="6" name="Slide Number Placeholder 5"/>
          <p:cNvSpPr>
            <a:spLocks noGrp="1"/>
          </p:cNvSpPr>
          <p:nvPr>
            <p:ph type="sldNum" sz="quarter" idx="12"/>
          </p:nvPr>
        </p:nvSpPr>
        <p:spPr/>
        <p:txBody>
          <a:bodyPr/>
          <a:lstStyle/>
          <a:p>
            <a:fld id="{86940707-5E61-C441-9A47-C65504CC86E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rgbClr val="0000FF"/>
                </a:solidFill>
              </a:rPr>
              <a:t>Historical Trends: </a:t>
            </a:r>
            <a:br>
              <a:rPr lang="en-US" dirty="0" smtClean="0">
                <a:solidFill>
                  <a:srgbClr val="0000FF"/>
                </a:solidFill>
              </a:rPr>
            </a:br>
            <a:r>
              <a:rPr lang="en-US" dirty="0" smtClean="0">
                <a:solidFill>
                  <a:srgbClr val="0000FF"/>
                </a:solidFill>
              </a:rPr>
              <a:t>Segregation and the Opportunity Gap</a:t>
            </a:r>
            <a:endParaRPr lang="en-US" dirty="0">
              <a:solidFill>
                <a:srgbClr val="0000FF"/>
              </a:solidFill>
            </a:endParaRPr>
          </a:p>
        </p:txBody>
      </p:sp>
      <p:sp>
        <p:nvSpPr>
          <p:cNvPr id="3" name="Content Placeholder 2"/>
          <p:cNvSpPr>
            <a:spLocks noGrp="1"/>
          </p:cNvSpPr>
          <p:nvPr>
            <p:ph idx="1"/>
          </p:nvPr>
        </p:nvSpPr>
        <p:spPr>
          <a:xfrm>
            <a:off x="457200" y="1600200"/>
            <a:ext cx="8229600" cy="4132943"/>
          </a:xfrm>
        </p:spPr>
        <p:txBody>
          <a:bodyPr>
            <a:normAutofit fontScale="85000" lnSpcReduction="10000"/>
          </a:bodyPr>
          <a:lstStyle/>
          <a:p>
            <a:r>
              <a:rPr lang="en-US" dirty="0" smtClean="0"/>
              <a:t>“As public schools became more desegregated, beginning in the 1960s, the achievement gap narrowed”</a:t>
            </a:r>
          </a:p>
          <a:p>
            <a:endParaRPr lang="en-US" dirty="0" smtClean="0"/>
          </a:p>
          <a:p>
            <a:r>
              <a:rPr lang="en-US" dirty="0" smtClean="0"/>
              <a:t>“As school segregation increased again, beginning around 1990, progress in closing that gap ground to a halt.” </a:t>
            </a:r>
          </a:p>
          <a:p>
            <a:endParaRPr lang="en-US" dirty="0" smtClean="0"/>
          </a:p>
          <a:p>
            <a:r>
              <a:rPr lang="en-US" dirty="0" smtClean="0"/>
              <a:t>“Blacks' biggest gains were in the Southern states, where the effects of desegregation were greatest.”</a:t>
            </a:r>
            <a:endParaRPr lang="en-US" dirty="0"/>
          </a:p>
        </p:txBody>
      </p:sp>
      <p:sp>
        <p:nvSpPr>
          <p:cNvPr id="5" name="TextBox 4"/>
          <p:cNvSpPr txBox="1"/>
          <p:nvPr/>
        </p:nvSpPr>
        <p:spPr>
          <a:xfrm>
            <a:off x="457200" y="5881691"/>
            <a:ext cx="8229600" cy="646331"/>
          </a:xfrm>
          <a:prstGeom prst="rect">
            <a:avLst/>
          </a:prstGeom>
          <a:noFill/>
        </p:spPr>
        <p:txBody>
          <a:bodyPr wrap="square" rtlCol="0">
            <a:spAutoFit/>
          </a:bodyPr>
          <a:lstStyle/>
          <a:p>
            <a:r>
              <a:rPr lang="en-US" dirty="0" smtClean="0"/>
              <a:t>David </a:t>
            </a:r>
            <a:r>
              <a:rPr lang="en-US" dirty="0" err="1" smtClean="0"/>
              <a:t>Kirp</a:t>
            </a:r>
            <a:r>
              <a:rPr lang="en-US" dirty="0" smtClean="0"/>
              <a:t>, “The Widest Achievement Gap,” </a:t>
            </a:r>
            <a:r>
              <a:rPr lang="en-US" dirty="0" err="1" smtClean="0"/>
              <a:t>http://www.nationalaffairs.com/publications/detail/the-widest-achievement-gap</a:t>
            </a:r>
            <a:endParaRPr lang="en-US" dirty="0"/>
          </a:p>
        </p:txBody>
      </p:sp>
      <p:sp>
        <p:nvSpPr>
          <p:cNvPr id="6" name="Slide Number Placeholder 5"/>
          <p:cNvSpPr>
            <a:spLocks noGrp="1"/>
          </p:cNvSpPr>
          <p:nvPr>
            <p:ph type="sldNum" sz="quarter" idx="12"/>
          </p:nvPr>
        </p:nvSpPr>
        <p:spPr/>
        <p:txBody>
          <a:bodyPr/>
          <a:lstStyle/>
          <a:p>
            <a:fld id="{86940707-5E61-C441-9A47-C65504CC86E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0000FF"/>
                </a:solidFill>
              </a:rPr>
              <a:t>Historical White – Black</a:t>
            </a:r>
            <a:r>
              <a:rPr lang="en-US" dirty="0" smtClean="0">
                <a:solidFill>
                  <a:srgbClr val="0000FF"/>
                </a:solidFill>
              </a:rPr>
              <a:t> Opportunity </a:t>
            </a:r>
            <a:r>
              <a:rPr lang="en-US" dirty="0" smtClean="0">
                <a:solidFill>
                  <a:srgbClr val="0000FF"/>
                </a:solidFill>
              </a:rPr>
              <a:t>Gap</a:t>
            </a:r>
            <a:r>
              <a:rPr lang="en-US" dirty="0" smtClean="0">
                <a:solidFill>
                  <a:srgbClr val="0000FF"/>
                </a:solidFill>
              </a:rPr>
              <a:t> </a:t>
            </a:r>
            <a:r>
              <a:rPr lang="en-US" sz="3111" dirty="0" smtClean="0">
                <a:solidFill>
                  <a:srgbClr val="0000FF"/>
                </a:solidFill>
              </a:rPr>
              <a:t/>
            </a:r>
            <a:br>
              <a:rPr lang="en-US" sz="3111" dirty="0" smtClean="0">
                <a:solidFill>
                  <a:srgbClr val="0000FF"/>
                </a:solidFill>
              </a:rPr>
            </a:br>
            <a:r>
              <a:rPr lang="en-US" sz="3111" dirty="0" smtClean="0">
                <a:solidFill>
                  <a:srgbClr val="0000FF"/>
                </a:solidFill>
              </a:rPr>
              <a:t>(Testing from 1970s </a:t>
            </a:r>
            <a:r>
              <a:rPr lang="en-US" sz="3111" dirty="0" smtClean="0">
                <a:solidFill>
                  <a:srgbClr val="0000FF"/>
                </a:solidFill>
              </a:rPr>
              <a:t>– 2000s)</a:t>
            </a:r>
            <a:endParaRPr lang="en-US" sz="3111" dirty="0">
              <a:solidFill>
                <a:srgbClr val="0000FF"/>
              </a:solidFill>
            </a:endParaRPr>
          </a:p>
        </p:txBody>
      </p:sp>
      <p:pic>
        <p:nvPicPr>
          <p:cNvPr id="4" name="Picture 3"/>
          <p:cNvPicPr>
            <a:picLocks noChangeAspect="1"/>
          </p:cNvPicPr>
          <p:nvPr/>
        </p:nvPicPr>
        <p:blipFill>
          <a:blip r:embed="rId2"/>
          <a:stretch>
            <a:fillRect/>
          </a:stretch>
        </p:blipFill>
        <p:spPr>
          <a:xfrm>
            <a:off x="2449285" y="1995713"/>
            <a:ext cx="4430486" cy="4354287"/>
          </a:xfrm>
          <a:prstGeom prst="rect">
            <a:avLst/>
          </a:prstGeom>
        </p:spPr>
      </p:pic>
      <p:sp>
        <p:nvSpPr>
          <p:cNvPr id="5" name="TextBox 4"/>
          <p:cNvSpPr txBox="1"/>
          <p:nvPr/>
        </p:nvSpPr>
        <p:spPr>
          <a:xfrm>
            <a:off x="457200" y="6350000"/>
            <a:ext cx="8134350" cy="369332"/>
          </a:xfrm>
          <a:prstGeom prst="rect">
            <a:avLst/>
          </a:prstGeom>
          <a:noFill/>
        </p:spPr>
        <p:txBody>
          <a:bodyPr wrap="square" rtlCol="0">
            <a:spAutoFit/>
          </a:bodyPr>
          <a:lstStyle/>
          <a:p>
            <a:r>
              <a:rPr lang="en-US" dirty="0" smtClean="0"/>
              <a:t> Educational Testing Service, http://</a:t>
            </a:r>
            <a:r>
              <a:rPr lang="en-US" dirty="0" err="1" smtClean="0"/>
              <a:t>www.ets.org/Media/Research/pdf/PICBWGAP.pdf</a:t>
            </a:r>
            <a:endParaRPr lang="en-US" dirty="0"/>
          </a:p>
        </p:txBody>
      </p:sp>
      <p:sp>
        <p:nvSpPr>
          <p:cNvPr id="6" name="Slide Number Placeholder 5"/>
          <p:cNvSpPr>
            <a:spLocks noGrp="1"/>
          </p:cNvSpPr>
          <p:nvPr>
            <p:ph type="sldNum" sz="quarter" idx="12"/>
          </p:nvPr>
        </p:nvSpPr>
        <p:spPr/>
        <p:txBody>
          <a:bodyPr/>
          <a:lstStyle/>
          <a:p>
            <a:fld id="{86940707-5E61-C441-9A47-C65504CC86E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379857" cy="1143000"/>
          </a:xfrm>
        </p:spPr>
        <p:txBody>
          <a:bodyPr>
            <a:normAutofit/>
          </a:bodyPr>
          <a:lstStyle/>
          <a:p>
            <a:r>
              <a:rPr lang="en-US" dirty="0" smtClean="0">
                <a:solidFill>
                  <a:srgbClr val="0000FF"/>
                </a:solidFill>
              </a:rPr>
              <a:t>Beyond Testing</a:t>
            </a:r>
            <a:endParaRPr lang="en-US" dirty="0">
              <a:solidFill>
                <a:srgbClr val="0000FF"/>
              </a:solidFill>
            </a:endParaRPr>
          </a:p>
        </p:txBody>
      </p:sp>
      <p:sp>
        <p:nvSpPr>
          <p:cNvPr id="3" name="Content Placeholder 2"/>
          <p:cNvSpPr txBox="1">
            <a:spLocks/>
          </p:cNvSpPr>
          <p:nvPr/>
        </p:nvSpPr>
        <p:spPr>
          <a:xfrm>
            <a:off x="457200" y="1417638"/>
            <a:ext cx="8229600" cy="52578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tabLst/>
              <a:defRPr/>
            </a:pPr>
            <a:r>
              <a:rPr lang="en-US" sz="3200" dirty="0" smtClean="0"/>
              <a:t>	</a:t>
            </a:r>
            <a:r>
              <a:rPr lang="en-US" sz="3200" b="1" dirty="0" smtClean="0"/>
              <a:t>For children in segregated schools, the opportunity gap includes the following</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Schools are </a:t>
            </a:r>
            <a:r>
              <a:rPr lang="en-US" sz="3200" dirty="0" err="1" smtClean="0"/>
              <a:t>l</a:t>
            </a:r>
            <a:r>
              <a:rPr lang="en-US" sz="3200" noProof="0" dirty="0" err="1" smtClean="0"/>
              <a:t>ess</a:t>
            </a:r>
            <a:r>
              <a:rPr lang="en-US" sz="3200" noProof="0" dirty="0" smtClean="0"/>
              <a:t> </a:t>
            </a:r>
            <a:r>
              <a:rPr lang="en-US" sz="3200" noProof="0" dirty="0" smtClean="0"/>
              <a:t>likely 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 offer college- preparatory classes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Have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higher rates of teachers’ teaching out of subject areas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Have </a:t>
            </a:r>
            <a:r>
              <a:rPr lang="en-US" sz="3200" dirty="0" err="1" smtClean="0"/>
              <a:t>g</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reater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teacher turnover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Have </a:t>
            </a:r>
            <a:r>
              <a:rPr lang="en-US" sz="3200" dirty="0" err="1" smtClean="0"/>
              <a:t>l</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ower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test scores</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86940707-5E61-C441-9A47-C65504CC86E1}"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07571"/>
            <a:ext cx="9144000" cy="1143000"/>
          </a:xfrm>
        </p:spPr>
        <p:txBody>
          <a:bodyPr>
            <a:normAutofit fontScale="90000"/>
          </a:bodyPr>
          <a:lstStyle/>
          <a:p>
            <a:r>
              <a:rPr lang="en-US" dirty="0" smtClean="0">
                <a:solidFill>
                  <a:srgbClr val="0000FF"/>
                </a:solidFill>
              </a:rPr>
              <a:t> Remedying the</a:t>
            </a:r>
            <a:br>
              <a:rPr lang="en-US" dirty="0" smtClean="0">
                <a:solidFill>
                  <a:srgbClr val="0000FF"/>
                </a:solidFill>
              </a:rPr>
            </a:br>
            <a:r>
              <a:rPr lang="en-US" dirty="0" smtClean="0">
                <a:solidFill>
                  <a:srgbClr val="0000FF"/>
                </a:solidFill>
              </a:rPr>
              <a:t>Racial Opportunity Gap </a:t>
            </a:r>
            <a:endParaRPr lang="en-US" dirty="0">
              <a:solidFill>
                <a:srgbClr val="0000FF"/>
              </a:solidFill>
            </a:endParaRPr>
          </a:p>
        </p:txBody>
      </p:sp>
      <p:sp>
        <p:nvSpPr>
          <p:cNvPr id="3" name="Content Placeholder 2"/>
          <p:cNvSpPr>
            <a:spLocks noGrp="1"/>
          </p:cNvSpPr>
          <p:nvPr>
            <p:ph idx="1"/>
          </p:nvPr>
        </p:nvSpPr>
        <p:spPr>
          <a:xfrm>
            <a:off x="457200" y="2332037"/>
            <a:ext cx="6564086" cy="4525963"/>
          </a:xfrm>
        </p:spPr>
        <p:txBody>
          <a:bodyPr>
            <a:normAutofit fontScale="92500" lnSpcReduction="10000"/>
          </a:bodyPr>
          <a:lstStyle/>
          <a:p>
            <a:pPr>
              <a:buNone/>
            </a:pPr>
            <a:r>
              <a:rPr lang="en-US" dirty="0" smtClean="0"/>
              <a:t>	“We cannot remedy the large racial achievement gaps in American education if we continue to close our eyes to the continued racial segregation of schools, owing primarily to the continued segregation of our neighborhoods.”</a:t>
            </a:r>
          </a:p>
          <a:p>
            <a:pPr>
              <a:buNone/>
            </a:pPr>
            <a:endParaRPr lang="en-US" sz="1946" dirty="0" smtClean="0"/>
          </a:p>
          <a:p>
            <a:pPr>
              <a:buNone/>
            </a:pPr>
            <a:r>
              <a:rPr lang="en-US" sz="1946" dirty="0" smtClean="0"/>
              <a:t>	Richard Rothstein, Economic Policy Institute</a:t>
            </a:r>
          </a:p>
          <a:p>
            <a:pPr>
              <a:buNone/>
            </a:pPr>
            <a:r>
              <a:rPr lang="en-US" sz="1946" dirty="0" smtClean="0"/>
              <a:t>      </a:t>
            </a:r>
            <a:r>
              <a:rPr lang="en-US" sz="1946" dirty="0" err="1" smtClean="0"/>
              <a:t>http://www.epi.org/blog/segregation-black-white-achievement-gap-romneys/</a:t>
            </a:r>
            <a:endParaRPr lang="en-US" sz="1946" dirty="0"/>
          </a:p>
        </p:txBody>
      </p:sp>
      <p:sp>
        <p:nvSpPr>
          <p:cNvPr id="5" name="Slide Number Placeholder 4"/>
          <p:cNvSpPr>
            <a:spLocks noGrp="1"/>
          </p:cNvSpPr>
          <p:nvPr>
            <p:ph type="sldNum" sz="quarter" idx="12"/>
          </p:nvPr>
        </p:nvSpPr>
        <p:spPr/>
        <p:txBody>
          <a:bodyPr/>
          <a:lstStyle/>
          <a:p>
            <a:fld id="{86940707-5E61-C441-9A47-C65504CC86E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2304143"/>
            <a:ext cx="9144000" cy="1143000"/>
          </a:xfrm>
          <a:prstGeom prst="rect">
            <a:avLst/>
          </a:prstGeom>
        </p:spPr>
        <p:txBody>
          <a:bodyPr vert="horz" lIns="91440" tIns="45720" rIns="91440" bIns="45720" rtlCol="0" anchor="ctr">
            <a:noAutofit/>
          </a:bodyPr>
          <a:lstStyle/>
          <a:p>
            <a:pPr algn="ctr">
              <a:spcBef>
                <a:spcPct val="0"/>
              </a:spcBef>
            </a:pPr>
            <a:r>
              <a:rPr kumimoji="0" lang="en-US" sz="4800" b="1" i="0" u="none" strike="noStrike" kern="1200" cap="none" spc="0" normalizeH="0" baseline="0" noProof="0" dirty="0" smtClean="0">
                <a:ln>
                  <a:noFill/>
                </a:ln>
                <a:solidFill>
                  <a:srgbClr val="0000FF"/>
                </a:solidFill>
                <a:effectLst/>
                <a:uLnTx/>
                <a:uFillTx/>
                <a:latin typeface="+mj-lt"/>
                <a:ea typeface="+mj-ea"/>
                <a:cs typeface="+mj-cs"/>
              </a:rPr>
              <a:t>Race, Place &amp;  </a:t>
            </a:r>
          </a:p>
          <a:p>
            <a:pPr algn="ctr">
              <a:spcBef>
                <a:spcPct val="0"/>
              </a:spcBef>
            </a:pPr>
            <a:r>
              <a:rPr kumimoji="0" lang="en-US" sz="4800" b="1" i="0" u="none" strike="noStrike" kern="1200" cap="none" spc="0" normalizeH="0" baseline="0" noProof="0" dirty="0" smtClean="0">
                <a:ln>
                  <a:noFill/>
                </a:ln>
                <a:solidFill>
                  <a:srgbClr val="0000FF"/>
                </a:solidFill>
                <a:effectLst/>
                <a:uLnTx/>
                <a:uFillTx/>
                <a:latin typeface="+mj-lt"/>
                <a:ea typeface="+mj-ea"/>
                <a:cs typeface="+mj-cs"/>
              </a:rPr>
              <a:t>Opportunity Structures</a:t>
            </a:r>
            <a:endParaRPr kumimoji="0" lang="en-US" sz="48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848</TotalTime>
  <Words>1954</Words>
  <Application>Microsoft Macintosh PowerPoint</Application>
  <PresentationFormat>On-screen Show (4:3)</PresentationFormat>
  <Paragraphs>237</Paragraphs>
  <Slides>37</Slides>
  <Notes>12</Notes>
  <HiddenSlides>0</HiddenSlides>
  <MMClips>0</MMClips>
  <ScaleCrop>false</ScaleCrop>
  <HeadingPairs>
    <vt:vector size="4" baseType="variant">
      <vt:variant>
        <vt:lpstr>Design Template</vt:lpstr>
      </vt:variant>
      <vt:variant>
        <vt:i4>1</vt:i4>
      </vt:variant>
      <vt:variant>
        <vt:lpstr>Slide Titles</vt:lpstr>
      </vt:variant>
      <vt:variant>
        <vt:i4>37</vt:i4>
      </vt:variant>
    </vt:vector>
  </HeadingPairs>
  <TitlesOfParts>
    <vt:vector size="38" baseType="lpstr">
      <vt:lpstr>Office Theme</vt:lpstr>
      <vt:lpstr>Racial Integration &amp;  Educational Opportunity</vt:lpstr>
      <vt:lpstr>Presentation Overview</vt:lpstr>
      <vt:lpstr> The Problem of Segregation</vt:lpstr>
      <vt:lpstr> The Effect of Segregation  on Inequality and Democracy</vt:lpstr>
      <vt:lpstr> Historical Trends:  Segregation and the Opportunity Gap</vt:lpstr>
      <vt:lpstr>Historical White – Black Opportunity Gap  (Testing from 1970s – 2000s)</vt:lpstr>
      <vt:lpstr>Beyond Testing</vt:lpstr>
      <vt:lpstr> Remedying the Racial Opportunity Gap </vt:lpstr>
      <vt:lpstr>Slide 9</vt:lpstr>
      <vt:lpstr> Neighborhoods &amp; Access to Opportunity</vt:lpstr>
      <vt:lpstr>Neighborhoods and Systemic Disadvantage: Interactive</vt:lpstr>
      <vt:lpstr>Where children live determine their access to schools…. </vt:lpstr>
      <vt:lpstr>jobs &amp; role models…</vt:lpstr>
      <vt:lpstr>bookstores, libraries, and other amenities</vt:lpstr>
      <vt:lpstr>playgrounds, parks, and arts…</vt:lpstr>
      <vt:lpstr>    </vt:lpstr>
      <vt:lpstr>Systems Thinking: We are all situated within “opportunity structures”</vt:lpstr>
      <vt:lpstr>Cumulative and Mutual: Cycle of Segregation</vt:lpstr>
      <vt:lpstr>What is Integration? </vt:lpstr>
      <vt:lpstr>Confusion in Legal Discourse:</vt:lpstr>
      <vt:lpstr>Confusion in Civic Discourse:</vt:lpstr>
      <vt:lpstr>Confusion in Educational Discourse:</vt:lpstr>
      <vt:lpstr>Defining True Integration</vt:lpstr>
      <vt:lpstr>Defining Integration in Schools</vt:lpstr>
      <vt:lpstr>Voluntary Integration</vt:lpstr>
      <vt:lpstr>Voluntary Integration</vt:lpstr>
      <vt:lpstr> The Imperative of Integration</vt:lpstr>
      <vt:lpstr>The Importance of Integration</vt:lpstr>
      <vt:lpstr>Integrated Schools Benefit All Students</vt:lpstr>
      <vt:lpstr> Integrated Schools Benefit All Students</vt:lpstr>
      <vt:lpstr> Beyond Schools: The Benefits of  School Integration on Communities</vt:lpstr>
      <vt:lpstr>Implicit Bias</vt:lpstr>
      <vt:lpstr> Framing Matters</vt:lpstr>
      <vt:lpstr>Towards Integration</vt:lpstr>
      <vt:lpstr>Regional Integration</vt:lpstr>
      <vt:lpstr>Example of Inter-District Options</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Confusion Over Integration</dc:title>
  <dc:creator>Kathryn Zamora-Moeller</dc:creator>
  <cp:lastModifiedBy>Kathryn Zamora-Moeller</cp:lastModifiedBy>
  <cp:revision>33</cp:revision>
  <dcterms:created xsi:type="dcterms:W3CDTF">2012-10-12T04:15:22Z</dcterms:created>
  <dcterms:modified xsi:type="dcterms:W3CDTF">2012-10-12T04:42:37Z</dcterms:modified>
</cp:coreProperties>
</file>