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ml" ContentType="application/xml"/>
  <Default Extension="docx" ContentType="application/vnd.openxmlformats-officedocument.wordprocessingml.document"/>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diagrams/data3.xml" ContentType="application/vnd.openxmlformats-officedocument.drawingml.diagramData+xml"/>
  <Default Extension="jpg" ContentType="image/jpeg"/>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259" r:id="rId3"/>
    <p:sldId id="310" r:id="rId4"/>
    <p:sldId id="268" r:id="rId5"/>
    <p:sldId id="272" r:id="rId6"/>
    <p:sldId id="270" r:id="rId7"/>
    <p:sldId id="269" r:id="rId8"/>
    <p:sldId id="277" r:id="rId9"/>
    <p:sldId id="322" r:id="rId10"/>
    <p:sldId id="273" r:id="rId11"/>
    <p:sldId id="303" r:id="rId12"/>
    <p:sldId id="258" r:id="rId13"/>
    <p:sldId id="311" r:id="rId14"/>
    <p:sldId id="305" r:id="rId15"/>
    <p:sldId id="313" r:id="rId16"/>
    <p:sldId id="326" r:id="rId17"/>
    <p:sldId id="327" r:id="rId18"/>
    <p:sldId id="324" r:id="rId19"/>
    <p:sldId id="325" r:id="rId20"/>
    <p:sldId id="275" r:id="rId21"/>
    <p:sldId id="317" r:id="rId22"/>
    <p:sldId id="315" r:id="rId23"/>
    <p:sldId id="309" r:id="rId24"/>
    <p:sldId id="307" r:id="rId25"/>
    <p:sldId id="318" r:id="rId26"/>
    <p:sldId id="320" r:id="rId27"/>
    <p:sldId id="32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70" autoAdjust="0"/>
  </p:normalViewPr>
  <p:slideViewPr>
    <p:cSldViewPr>
      <p:cViewPr varScale="1">
        <p:scale>
          <a:sx n="52" d="100"/>
          <a:sy n="52" d="100"/>
        </p:scale>
        <p:origin x="-10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616BE-413A-45C2-9ED7-EC519DE58740}" type="doc">
      <dgm:prSet loTypeId="urn:microsoft.com/office/officeart/2005/8/layout/gear1" loCatId="process" qsTypeId="urn:microsoft.com/office/officeart/2005/8/quickstyle/simple2" qsCatId="simple" csTypeId="urn:microsoft.com/office/officeart/2005/8/colors/colorful5" csCatId="colorful" phldr="1"/>
      <dgm:spPr/>
    </dgm:pt>
    <dgm:pt modelId="{BB347B5C-42E2-421E-B52D-8B5D51253DA2}">
      <dgm:prSet phldrT="[Text]" custT="1"/>
      <dgm:spPr/>
      <dgm:t>
        <a:bodyPr/>
        <a:lstStyle/>
        <a:p>
          <a:r>
            <a:rPr lang="en-US" sz="2800" dirty="0" smtClean="0">
              <a:effectLst>
                <a:outerShdw blurRad="38100" dist="38100" dir="2700000" algn="tl">
                  <a:srgbClr val="000000">
                    <a:alpha val="43137"/>
                  </a:srgbClr>
                </a:outerShdw>
              </a:effectLst>
              <a:latin typeface="+mj-lt"/>
            </a:rPr>
            <a:t>Structures</a:t>
          </a:r>
        </a:p>
        <a:p>
          <a:r>
            <a:rPr lang="en-US" sz="2800" dirty="0" smtClean="0">
              <a:effectLst>
                <a:outerShdw blurRad="38100" dist="38100" dir="2700000" algn="tl">
                  <a:srgbClr val="000000">
                    <a:alpha val="43137"/>
                  </a:srgbClr>
                </a:outerShdw>
              </a:effectLst>
              <a:latin typeface="+mj-lt"/>
            </a:rPr>
            <a:t>&amp;</a:t>
          </a:r>
        </a:p>
        <a:p>
          <a:r>
            <a:rPr lang="en-US" sz="2800" dirty="0" smtClean="0">
              <a:effectLst>
                <a:outerShdw blurRad="38100" dist="38100" dir="2700000" algn="tl">
                  <a:srgbClr val="000000">
                    <a:alpha val="43137"/>
                  </a:srgbClr>
                </a:outerShdw>
              </a:effectLst>
              <a:latin typeface="+mj-lt"/>
            </a:rPr>
            <a:t> Policies</a:t>
          </a:r>
          <a:endParaRPr lang="en-US" sz="2800" dirty="0">
            <a:effectLst>
              <a:outerShdw blurRad="38100" dist="38100" dir="2700000" algn="tl">
                <a:srgbClr val="000000">
                  <a:alpha val="43137"/>
                </a:srgbClr>
              </a:outerShdw>
            </a:effectLst>
            <a:latin typeface="+mj-lt"/>
          </a:endParaRPr>
        </a:p>
      </dgm:t>
    </dgm:pt>
    <dgm:pt modelId="{FA317900-FC0A-48AD-89B2-3988A4DCF494}" type="parTrans" cxnId="{59AC20D8-37F5-4822-9365-38BC3F09C37C}">
      <dgm:prSet/>
      <dgm:spPr/>
      <dgm:t>
        <a:bodyPr/>
        <a:lstStyle/>
        <a:p>
          <a:endParaRPr lang="en-US"/>
        </a:p>
      </dgm:t>
    </dgm:pt>
    <dgm:pt modelId="{01C8EC03-B9B8-4D6E-A513-32265139DE73}" type="sibTrans" cxnId="{59AC20D8-37F5-4822-9365-38BC3F09C37C}">
      <dgm:prSet/>
      <dgm:spPr/>
      <dgm:t>
        <a:bodyPr/>
        <a:lstStyle/>
        <a:p>
          <a:endParaRPr lang="en-US" dirty="0"/>
        </a:p>
      </dgm:t>
    </dgm:pt>
    <dgm:pt modelId="{62779726-8387-4C1D-B52D-D8C739B8F466}">
      <dgm:prSet phldrT="[Text]"/>
      <dgm:spPr/>
      <dgm:t>
        <a:bodyPr/>
        <a:lstStyle/>
        <a:p>
          <a:r>
            <a:rPr lang="en-US" b="1" dirty="0" smtClean="0">
              <a:solidFill>
                <a:schemeClr val="bg1"/>
              </a:solidFill>
              <a:effectLst>
                <a:outerShdw blurRad="38100" dist="38100" dir="2700000" algn="tl">
                  <a:srgbClr val="000000">
                    <a:alpha val="43137"/>
                  </a:srgbClr>
                </a:outerShdw>
              </a:effectLst>
              <a:latin typeface="+mj-lt"/>
            </a:rPr>
            <a:t>Explicit</a:t>
          </a:r>
        </a:p>
        <a:p>
          <a:r>
            <a:rPr lang="en-US" b="1" dirty="0" smtClean="0">
              <a:solidFill>
                <a:schemeClr val="bg1"/>
              </a:solidFill>
              <a:effectLst>
                <a:outerShdw blurRad="38100" dist="38100" dir="2700000" algn="tl">
                  <a:srgbClr val="000000">
                    <a:alpha val="43137"/>
                  </a:srgbClr>
                </a:outerShdw>
              </a:effectLst>
              <a:latin typeface="+mj-lt"/>
            </a:rPr>
            <a:t>Bias</a:t>
          </a:r>
          <a:endParaRPr lang="en-US" b="1" dirty="0">
            <a:solidFill>
              <a:schemeClr val="bg1"/>
            </a:solidFill>
            <a:effectLst>
              <a:outerShdw blurRad="38100" dist="38100" dir="2700000" algn="tl">
                <a:srgbClr val="000000">
                  <a:alpha val="43137"/>
                </a:srgbClr>
              </a:outerShdw>
            </a:effectLst>
            <a:latin typeface="+mj-lt"/>
          </a:endParaRPr>
        </a:p>
      </dgm:t>
    </dgm:pt>
    <dgm:pt modelId="{59D45DAD-B7E8-41DD-ACB9-D5F78781C26A}" type="parTrans" cxnId="{B19198C8-C9E0-49D8-BCF9-9460DA7FA7EB}">
      <dgm:prSet/>
      <dgm:spPr/>
      <dgm:t>
        <a:bodyPr/>
        <a:lstStyle/>
        <a:p>
          <a:endParaRPr lang="en-US"/>
        </a:p>
      </dgm:t>
    </dgm:pt>
    <dgm:pt modelId="{0916B7FF-F799-400A-9D44-BCB680DBB260}" type="sibTrans" cxnId="{B19198C8-C9E0-49D8-BCF9-9460DA7FA7EB}">
      <dgm:prSet/>
      <dgm:spPr/>
      <dgm:t>
        <a:bodyPr/>
        <a:lstStyle/>
        <a:p>
          <a:endParaRPr lang="en-US" dirty="0"/>
        </a:p>
      </dgm:t>
    </dgm:pt>
    <dgm:pt modelId="{682F50E6-09BB-42ED-9F85-78218AB79108}">
      <dgm:prSet phldrT="[Text]" custT="1"/>
      <dgm:spPr/>
      <dgm:t>
        <a:bodyPr/>
        <a:lstStyle/>
        <a:p>
          <a:r>
            <a:rPr lang="en-US" sz="2800" dirty="0" smtClean="0">
              <a:solidFill>
                <a:srgbClr val="FFFF00"/>
              </a:solidFill>
              <a:effectLst>
                <a:outerShdw blurRad="38100" dist="38100" dir="2700000" algn="tl">
                  <a:srgbClr val="000000">
                    <a:alpha val="43137"/>
                  </a:srgbClr>
                </a:outerShdw>
              </a:effectLst>
              <a:latin typeface="+mj-lt"/>
            </a:rPr>
            <a:t>Implicit</a:t>
          </a:r>
        </a:p>
        <a:p>
          <a:r>
            <a:rPr lang="en-US" sz="2800" dirty="0" smtClean="0">
              <a:solidFill>
                <a:srgbClr val="FFFF00"/>
              </a:solidFill>
              <a:effectLst>
                <a:outerShdw blurRad="38100" dist="38100" dir="2700000" algn="tl">
                  <a:srgbClr val="000000">
                    <a:alpha val="43137"/>
                  </a:srgbClr>
                </a:outerShdw>
              </a:effectLst>
              <a:latin typeface="+mj-lt"/>
            </a:rPr>
            <a:t>Bias</a:t>
          </a:r>
          <a:endParaRPr lang="en-US" sz="2800" dirty="0">
            <a:solidFill>
              <a:srgbClr val="FFFF00"/>
            </a:solidFill>
            <a:effectLst>
              <a:outerShdw blurRad="38100" dist="38100" dir="2700000" algn="tl">
                <a:srgbClr val="000000">
                  <a:alpha val="43137"/>
                </a:srgbClr>
              </a:outerShdw>
            </a:effectLst>
            <a:latin typeface="+mj-lt"/>
          </a:endParaRPr>
        </a:p>
      </dgm:t>
    </dgm:pt>
    <dgm:pt modelId="{0C941A92-AC59-48D3-A6C4-8DF8CE631FB5}" type="parTrans" cxnId="{3BC410DF-2697-4A9B-AD84-3F7D32595D04}">
      <dgm:prSet/>
      <dgm:spPr/>
      <dgm:t>
        <a:bodyPr/>
        <a:lstStyle/>
        <a:p>
          <a:endParaRPr lang="en-US"/>
        </a:p>
      </dgm:t>
    </dgm:pt>
    <dgm:pt modelId="{52F4A7E5-4989-4A37-93BA-197B65A41EDC}" type="sibTrans" cxnId="{3BC410DF-2697-4A9B-AD84-3F7D32595D04}">
      <dgm:prSet/>
      <dgm:spPr/>
      <dgm:t>
        <a:bodyPr/>
        <a:lstStyle/>
        <a:p>
          <a:endParaRPr lang="en-US" dirty="0"/>
        </a:p>
      </dgm:t>
    </dgm:pt>
    <dgm:pt modelId="{3B9748D6-66BE-4A02-95DE-F91E63CB0F9B}" type="pres">
      <dgm:prSet presAssocID="{3E5616BE-413A-45C2-9ED7-EC519DE58740}" presName="composite" presStyleCnt="0">
        <dgm:presLayoutVars>
          <dgm:chMax val="3"/>
          <dgm:animLvl val="lvl"/>
          <dgm:resizeHandles val="exact"/>
        </dgm:presLayoutVars>
      </dgm:prSet>
      <dgm:spPr/>
    </dgm:pt>
    <dgm:pt modelId="{4DFF56C9-1B68-42A0-AA15-1ED1D60053F2}" type="pres">
      <dgm:prSet presAssocID="{BB347B5C-42E2-421E-B52D-8B5D51253DA2}" presName="gear1" presStyleLbl="node1" presStyleIdx="0" presStyleCnt="3" custScaleY="89189" custLinFactNeighborX="-12554" custLinFactNeighborY="10309">
        <dgm:presLayoutVars>
          <dgm:chMax val="1"/>
          <dgm:bulletEnabled val="1"/>
        </dgm:presLayoutVars>
      </dgm:prSet>
      <dgm:spPr/>
      <dgm:t>
        <a:bodyPr/>
        <a:lstStyle/>
        <a:p>
          <a:endParaRPr lang="en-US"/>
        </a:p>
      </dgm:t>
    </dgm:pt>
    <dgm:pt modelId="{42103D53-5F0B-4029-AF30-2B0336875A23}" type="pres">
      <dgm:prSet presAssocID="{BB347B5C-42E2-421E-B52D-8B5D51253DA2}" presName="gear1srcNode" presStyleLbl="node1" presStyleIdx="0" presStyleCnt="3"/>
      <dgm:spPr/>
      <dgm:t>
        <a:bodyPr/>
        <a:lstStyle/>
        <a:p>
          <a:endParaRPr lang="en-US"/>
        </a:p>
      </dgm:t>
    </dgm:pt>
    <dgm:pt modelId="{F5417BA6-3103-4E7B-B555-1ADB3012A94E}" type="pres">
      <dgm:prSet presAssocID="{BB347B5C-42E2-421E-B52D-8B5D51253DA2}" presName="gear1dstNode" presStyleLbl="node1" presStyleIdx="0" presStyleCnt="3"/>
      <dgm:spPr/>
      <dgm:t>
        <a:bodyPr/>
        <a:lstStyle/>
        <a:p>
          <a:endParaRPr lang="en-US"/>
        </a:p>
      </dgm:t>
    </dgm:pt>
    <dgm:pt modelId="{527123D7-B316-4D35-8E5E-B500D56C591F}" type="pres">
      <dgm:prSet presAssocID="{62779726-8387-4C1D-B52D-D8C739B8F466}" presName="gear2" presStyleLbl="node1" presStyleIdx="1" presStyleCnt="3" custScaleX="82540" custScaleY="92064" custLinFactNeighborX="-12659" custLinFactNeighborY="6108">
        <dgm:presLayoutVars>
          <dgm:chMax val="1"/>
          <dgm:bulletEnabled val="1"/>
        </dgm:presLayoutVars>
      </dgm:prSet>
      <dgm:spPr/>
      <dgm:t>
        <a:bodyPr/>
        <a:lstStyle/>
        <a:p>
          <a:endParaRPr lang="en-US"/>
        </a:p>
      </dgm:t>
    </dgm:pt>
    <dgm:pt modelId="{9D4320A7-E84B-42FC-AA4B-776F7F5BEBEC}" type="pres">
      <dgm:prSet presAssocID="{62779726-8387-4C1D-B52D-D8C739B8F466}" presName="gear2srcNode" presStyleLbl="node1" presStyleIdx="1" presStyleCnt="3"/>
      <dgm:spPr/>
      <dgm:t>
        <a:bodyPr/>
        <a:lstStyle/>
        <a:p>
          <a:endParaRPr lang="en-US"/>
        </a:p>
      </dgm:t>
    </dgm:pt>
    <dgm:pt modelId="{FA77CBE0-E96A-4464-A01A-E2F9FD0DC407}" type="pres">
      <dgm:prSet presAssocID="{62779726-8387-4C1D-B52D-D8C739B8F466}" presName="gear2dstNode" presStyleLbl="node1" presStyleIdx="1" presStyleCnt="3"/>
      <dgm:spPr/>
      <dgm:t>
        <a:bodyPr/>
        <a:lstStyle/>
        <a:p>
          <a:endParaRPr lang="en-US"/>
        </a:p>
      </dgm:t>
    </dgm:pt>
    <dgm:pt modelId="{7F7D0C30-E2B8-4591-B457-AB2C65FD8C33}" type="pres">
      <dgm:prSet presAssocID="{682F50E6-09BB-42ED-9F85-78218AB79108}" presName="gear3" presStyleLbl="node1" presStyleIdx="2" presStyleCnt="3" custScaleX="113841" custScaleY="114706" custLinFactNeighborX="-7850" custLinFactNeighborY="-8506"/>
      <dgm:spPr/>
      <dgm:t>
        <a:bodyPr/>
        <a:lstStyle/>
        <a:p>
          <a:endParaRPr lang="en-US"/>
        </a:p>
      </dgm:t>
    </dgm:pt>
    <dgm:pt modelId="{D117771C-6B7E-4FD0-ADFC-2D20EB0E388F}" type="pres">
      <dgm:prSet presAssocID="{682F50E6-09BB-42ED-9F85-78218AB79108}" presName="gear3tx" presStyleLbl="node1" presStyleIdx="2" presStyleCnt="3">
        <dgm:presLayoutVars>
          <dgm:chMax val="1"/>
          <dgm:bulletEnabled val="1"/>
        </dgm:presLayoutVars>
      </dgm:prSet>
      <dgm:spPr/>
      <dgm:t>
        <a:bodyPr/>
        <a:lstStyle/>
        <a:p>
          <a:endParaRPr lang="en-US"/>
        </a:p>
      </dgm:t>
    </dgm:pt>
    <dgm:pt modelId="{4C5FFB5D-3583-4735-9579-D561A2172E24}" type="pres">
      <dgm:prSet presAssocID="{682F50E6-09BB-42ED-9F85-78218AB79108}" presName="gear3srcNode" presStyleLbl="node1" presStyleIdx="2" presStyleCnt="3"/>
      <dgm:spPr/>
      <dgm:t>
        <a:bodyPr/>
        <a:lstStyle/>
        <a:p>
          <a:endParaRPr lang="en-US"/>
        </a:p>
      </dgm:t>
    </dgm:pt>
    <dgm:pt modelId="{C7C5A826-36FD-4678-9B18-A7499D879BB5}" type="pres">
      <dgm:prSet presAssocID="{682F50E6-09BB-42ED-9F85-78218AB79108}" presName="gear3dstNode" presStyleLbl="node1" presStyleIdx="2" presStyleCnt="3"/>
      <dgm:spPr/>
      <dgm:t>
        <a:bodyPr/>
        <a:lstStyle/>
        <a:p>
          <a:endParaRPr lang="en-US"/>
        </a:p>
      </dgm:t>
    </dgm:pt>
    <dgm:pt modelId="{176F4A52-CEC3-48E0-8C39-D01AEFA1CB25}" type="pres">
      <dgm:prSet presAssocID="{01C8EC03-B9B8-4D6E-A513-32265139DE73}" presName="connector1" presStyleLbl="sibTrans2D1" presStyleIdx="0" presStyleCnt="3" custScaleX="76389" custScaleY="91701"/>
      <dgm:spPr/>
      <dgm:t>
        <a:bodyPr/>
        <a:lstStyle/>
        <a:p>
          <a:endParaRPr lang="en-US"/>
        </a:p>
      </dgm:t>
    </dgm:pt>
    <dgm:pt modelId="{A86E9271-AF14-44AC-A3D4-C36002557F02}" type="pres">
      <dgm:prSet presAssocID="{0916B7FF-F799-400A-9D44-BCB680DBB260}" presName="connector2" presStyleLbl="sibTrans2D1" presStyleIdx="1" presStyleCnt="3" custLinFactNeighborX="-14669" custLinFactNeighborY="9773"/>
      <dgm:spPr/>
      <dgm:t>
        <a:bodyPr/>
        <a:lstStyle/>
        <a:p>
          <a:endParaRPr lang="en-US"/>
        </a:p>
      </dgm:t>
    </dgm:pt>
    <dgm:pt modelId="{0EC98BC8-E090-45D1-8F3D-716A34395089}" type="pres">
      <dgm:prSet presAssocID="{52F4A7E5-4989-4A37-93BA-197B65A41EDC}" presName="connector3" presStyleLbl="sibTrans2D1" presStyleIdx="2" presStyleCnt="3" custLinFactNeighborX="-13220" custLinFactNeighborY="-7578"/>
      <dgm:spPr/>
      <dgm:t>
        <a:bodyPr/>
        <a:lstStyle/>
        <a:p>
          <a:endParaRPr lang="en-US"/>
        </a:p>
      </dgm:t>
    </dgm:pt>
  </dgm:ptLst>
  <dgm:cxnLst>
    <dgm:cxn modelId="{529DA043-416F-4281-AC69-1335BF97C726}" type="presOf" srcId="{01C8EC03-B9B8-4D6E-A513-32265139DE73}" destId="{176F4A52-CEC3-48E0-8C39-D01AEFA1CB25}" srcOrd="0" destOrd="0" presId="urn:microsoft.com/office/officeart/2005/8/layout/gear1"/>
    <dgm:cxn modelId="{8ADF0A77-8012-40C9-A50E-4BDEEE4EFFDB}" type="presOf" srcId="{682F50E6-09BB-42ED-9F85-78218AB79108}" destId="{D117771C-6B7E-4FD0-ADFC-2D20EB0E388F}" srcOrd="1" destOrd="0" presId="urn:microsoft.com/office/officeart/2005/8/layout/gear1"/>
    <dgm:cxn modelId="{321E8981-9685-43A7-913E-781D4AD3492F}" type="presOf" srcId="{3E5616BE-413A-45C2-9ED7-EC519DE58740}" destId="{3B9748D6-66BE-4A02-95DE-F91E63CB0F9B}" srcOrd="0" destOrd="0" presId="urn:microsoft.com/office/officeart/2005/8/layout/gear1"/>
    <dgm:cxn modelId="{22798C96-7EE4-480D-AD59-1948EF3EAFC3}" type="presOf" srcId="{BB347B5C-42E2-421E-B52D-8B5D51253DA2}" destId="{4DFF56C9-1B68-42A0-AA15-1ED1D60053F2}" srcOrd="0" destOrd="0" presId="urn:microsoft.com/office/officeart/2005/8/layout/gear1"/>
    <dgm:cxn modelId="{7A286620-CFFC-4ECD-8501-73E773F4BECE}" type="presOf" srcId="{682F50E6-09BB-42ED-9F85-78218AB79108}" destId="{7F7D0C30-E2B8-4591-B457-AB2C65FD8C33}" srcOrd="0" destOrd="0" presId="urn:microsoft.com/office/officeart/2005/8/layout/gear1"/>
    <dgm:cxn modelId="{59AC20D8-37F5-4822-9365-38BC3F09C37C}" srcId="{3E5616BE-413A-45C2-9ED7-EC519DE58740}" destId="{BB347B5C-42E2-421E-B52D-8B5D51253DA2}" srcOrd="0" destOrd="0" parTransId="{FA317900-FC0A-48AD-89B2-3988A4DCF494}" sibTransId="{01C8EC03-B9B8-4D6E-A513-32265139DE73}"/>
    <dgm:cxn modelId="{8EBD9884-6BE9-4874-92AE-AE231B83525F}" type="presOf" srcId="{BB347B5C-42E2-421E-B52D-8B5D51253DA2}" destId="{42103D53-5F0B-4029-AF30-2B0336875A23}" srcOrd="1" destOrd="0" presId="urn:microsoft.com/office/officeart/2005/8/layout/gear1"/>
    <dgm:cxn modelId="{F3255D3B-78DC-438C-A219-32CCACF191EB}" type="presOf" srcId="{BB347B5C-42E2-421E-B52D-8B5D51253DA2}" destId="{F5417BA6-3103-4E7B-B555-1ADB3012A94E}" srcOrd="2" destOrd="0" presId="urn:microsoft.com/office/officeart/2005/8/layout/gear1"/>
    <dgm:cxn modelId="{3BC410DF-2697-4A9B-AD84-3F7D32595D04}" srcId="{3E5616BE-413A-45C2-9ED7-EC519DE58740}" destId="{682F50E6-09BB-42ED-9F85-78218AB79108}" srcOrd="2" destOrd="0" parTransId="{0C941A92-AC59-48D3-A6C4-8DF8CE631FB5}" sibTransId="{52F4A7E5-4989-4A37-93BA-197B65A41EDC}"/>
    <dgm:cxn modelId="{3A6E7EF4-11D3-49E5-9078-DCF60241C619}" type="presOf" srcId="{52F4A7E5-4989-4A37-93BA-197B65A41EDC}" destId="{0EC98BC8-E090-45D1-8F3D-716A34395089}" srcOrd="0" destOrd="0" presId="urn:microsoft.com/office/officeart/2005/8/layout/gear1"/>
    <dgm:cxn modelId="{F412D9A3-BAA6-4DE7-99F0-F1A81AEFEFE2}" type="presOf" srcId="{0916B7FF-F799-400A-9D44-BCB680DBB260}" destId="{A86E9271-AF14-44AC-A3D4-C36002557F02}" srcOrd="0" destOrd="0" presId="urn:microsoft.com/office/officeart/2005/8/layout/gear1"/>
    <dgm:cxn modelId="{E345E868-08A0-4C4A-854C-5051F33939BF}" type="presOf" srcId="{682F50E6-09BB-42ED-9F85-78218AB79108}" destId="{C7C5A826-36FD-4678-9B18-A7499D879BB5}" srcOrd="3" destOrd="0" presId="urn:microsoft.com/office/officeart/2005/8/layout/gear1"/>
    <dgm:cxn modelId="{9AF6A9FA-F7A6-45E1-8AE9-00046DCDFE3B}" type="presOf" srcId="{62779726-8387-4C1D-B52D-D8C739B8F466}" destId="{527123D7-B316-4D35-8E5E-B500D56C591F}" srcOrd="0" destOrd="0" presId="urn:microsoft.com/office/officeart/2005/8/layout/gear1"/>
    <dgm:cxn modelId="{3ECC46FB-812D-4AFA-B174-2A338AD22CDC}" type="presOf" srcId="{62779726-8387-4C1D-B52D-D8C739B8F466}" destId="{FA77CBE0-E96A-4464-A01A-E2F9FD0DC407}" srcOrd="2" destOrd="0" presId="urn:microsoft.com/office/officeart/2005/8/layout/gear1"/>
    <dgm:cxn modelId="{8C871066-2FE3-4E2D-92E7-0DE4FA1CD777}" type="presOf" srcId="{62779726-8387-4C1D-B52D-D8C739B8F466}" destId="{9D4320A7-E84B-42FC-AA4B-776F7F5BEBEC}" srcOrd="1" destOrd="0" presId="urn:microsoft.com/office/officeart/2005/8/layout/gear1"/>
    <dgm:cxn modelId="{78EE14DB-A2C1-40EE-B537-8763023EE089}" type="presOf" srcId="{682F50E6-09BB-42ED-9F85-78218AB79108}" destId="{4C5FFB5D-3583-4735-9579-D561A2172E24}" srcOrd="2" destOrd="0" presId="urn:microsoft.com/office/officeart/2005/8/layout/gear1"/>
    <dgm:cxn modelId="{B19198C8-C9E0-49D8-BCF9-9460DA7FA7EB}" srcId="{3E5616BE-413A-45C2-9ED7-EC519DE58740}" destId="{62779726-8387-4C1D-B52D-D8C739B8F466}" srcOrd="1" destOrd="0" parTransId="{59D45DAD-B7E8-41DD-ACB9-D5F78781C26A}" sibTransId="{0916B7FF-F799-400A-9D44-BCB680DBB260}"/>
    <dgm:cxn modelId="{54A7C412-753F-48D4-9F8E-4D9CA1F9257A}" type="presParOf" srcId="{3B9748D6-66BE-4A02-95DE-F91E63CB0F9B}" destId="{4DFF56C9-1B68-42A0-AA15-1ED1D60053F2}" srcOrd="0" destOrd="0" presId="urn:microsoft.com/office/officeart/2005/8/layout/gear1"/>
    <dgm:cxn modelId="{C3DC45B8-B698-4B39-9187-77CC9A5EBB8E}" type="presParOf" srcId="{3B9748D6-66BE-4A02-95DE-F91E63CB0F9B}" destId="{42103D53-5F0B-4029-AF30-2B0336875A23}" srcOrd="1" destOrd="0" presId="urn:microsoft.com/office/officeart/2005/8/layout/gear1"/>
    <dgm:cxn modelId="{49812112-E955-4648-A5C0-21A6D8BD6810}" type="presParOf" srcId="{3B9748D6-66BE-4A02-95DE-F91E63CB0F9B}" destId="{F5417BA6-3103-4E7B-B555-1ADB3012A94E}" srcOrd="2" destOrd="0" presId="urn:microsoft.com/office/officeart/2005/8/layout/gear1"/>
    <dgm:cxn modelId="{8B2258F0-55BD-414A-A43D-55408A1AA2B3}" type="presParOf" srcId="{3B9748D6-66BE-4A02-95DE-F91E63CB0F9B}" destId="{527123D7-B316-4D35-8E5E-B500D56C591F}" srcOrd="3" destOrd="0" presId="urn:microsoft.com/office/officeart/2005/8/layout/gear1"/>
    <dgm:cxn modelId="{8C65E482-1E3A-476D-BD5D-519995A5BAEE}" type="presParOf" srcId="{3B9748D6-66BE-4A02-95DE-F91E63CB0F9B}" destId="{9D4320A7-E84B-42FC-AA4B-776F7F5BEBEC}" srcOrd="4" destOrd="0" presId="urn:microsoft.com/office/officeart/2005/8/layout/gear1"/>
    <dgm:cxn modelId="{856317B0-B0DB-4087-9D24-C0F786866276}" type="presParOf" srcId="{3B9748D6-66BE-4A02-95DE-F91E63CB0F9B}" destId="{FA77CBE0-E96A-4464-A01A-E2F9FD0DC407}" srcOrd="5" destOrd="0" presId="urn:microsoft.com/office/officeart/2005/8/layout/gear1"/>
    <dgm:cxn modelId="{78AE3E08-DDAF-485E-9655-6AE4CE894A83}" type="presParOf" srcId="{3B9748D6-66BE-4A02-95DE-F91E63CB0F9B}" destId="{7F7D0C30-E2B8-4591-B457-AB2C65FD8C33}" srcOrd="6" destOrd="0" presId="urn:microsoft.com/office/officeart/2005/8/layout/gear1"/>
    <dgm:cxn modelId="{F9CB6FE0-9BCB-4A74-B5C6-7566718664B1}" type="presParOf" srcId="{3B9748D6-66BE-4A02-95DE-F91E63CB0F9B}" destId="{D117771C-6B7E-4FD0-ADFC-2D20EB0E388F}" srcOrd="7" destOrd="0" presId="urn:microsoft.com/office/officeart/2005/8/layout/gear1"/>
    <dgm:cxn modelId="{6D2BB082-CC8D-4FA3-9B31-3365263C0389}" type="presParOf" srcId="{3B9748D6-66BE-4A02-95DE-F91E63CB0F9B}" destId="{4C5FFB5D-3583-4735-9579-D561A2172E24}" srcOrd="8" destOrd="0" presId="urn:microsoft.com/office/officeart/2005/8/layout/gear1"/>
    <dgm:cxn modelId="{8EDBA8BD-BBE1-4189-93EC-A0174FDD7F5F}" type="presParOf" srcId="{3B9748D6-66BE-4A02-95DE-F91E63CB0F9B}" destId="{C7C5A826-36FD-4678-9B18-A7499D879BB5}" srcOrd="9" destOrd="0" presId="urn:microsoft.com/office/officeart/2005/8/layout/gear1"/>
    <dgm:cxn modelId="{EB252CBA-D7EC-4A3B-83E7-3F8D21F0C7B0}" type="presParOf" srcId="{3B9748D6-66BE-4A02-95DE-F91E63CB0F9B}" destId="{176F4A52-CEC3-48E0-8C39-D01AEFA1CB25}" srcOrd="10" destOrd="0" presId="urn:microsoft.com/office/officeart/2005/8/layout/gear1"/>
    <dgm:cxn modelId="{B293F304-0A4B-4748-9313-A3F6E25BBB2E}" type="presParOf" srcId="{3B9748D6-66BE-4A02-95DE-F91E63CB0F9B}" destId="{A86E9271-AF14-44AC-A3D4-C36002557F02}" srcOrd="11" destOrd="0" presId="urn:microsoft.com/office/officeart/2005/8/layout/gear1"/>
    <dgm:cxn modelId="{AD6DD62C-9057-4EC2-80FD-BC12C935029F}" type="presParOf" srcId="{3B9748D6-66BE-4A02-95DE-F91E63CB0F9B}" destId="{0EC98BC8-E090-45D1-8F3D-716A3439508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C9CC4-7970-488B-A768-4293CF9D08F5}" type="doc">
      <dgm:prSet loTypeId="urn:microsoft.com/office/officeart/2005/8/layout/cycle7" loCatId="cycle" qsTypeId="urn:microsoft.com/office/officeart/2005/8/quickstyle/simple2" qsCatId="simple" csTypeId="urn:microsoft.com/office/officeart/2005/8/colors/colorful1#41" csCatId="colorful" phldr="1"/>
      <dgm:spPr/>
      <dgm:t>
        <a:bodyPr/>
        <a:lstStyle/>
        <a:p>
          <a:endParaRPr lang="en-US"/>
        </a:p>
      </dgm:t>
    </dgm:pt>
    <dgm:pt modelId="{A03AE5FD-7244-4B15-8BC8-2A3CBEB91923}">
      <dgm:prSet phldrT="[Text]"/>
      <dgm:spPr/>
      <dgm:t>
        <a:bodyPr/>
        <a:lstStyle/>
        <a:p>
          <a:r>
            <a:rPr lang="en-US" dirty="0" smtClean="0"/>
            <a:t>Power</a:t>
          </a:r>
        </a:p>
        <a:p>
          <a:r>
            <a:rPr lang="en-US" dirty="0" smtClean="0"/>
            <a:t>(Organization &amp; Collaboration)</a:t>
          </a:r>
          <a:endParaRPr lang="en-US" dirty="0"/>
        </a:p>
      </dgm:t>
    </dgm:pt>
    <dgm:pt modelId="{1B57F5C6-C10E-4C54-BE89-29BE1E313EC8}" type="parTrans" cxnId="{401974CA-9121-4459-9402-3F0A463BF314}">
      <dgm:prSet/>
      <dgm:spPr/>
      <dgm:t>
        <a:bodyPr/>
        <a:lstStyle/>
        <a:p>
          <a:endParaRPr lang="en-US"/>
        </a:p>
      </dgm:t>
    </dgm:pt>
    <dgm:pt modelId="{21D5B7ED-CC84-480F-AAD1-3159BCE9423D}" type="sibTrans" cxnId="{401974CA-9121-4459-9402-3F0A463BF314}">
      <dgm:prSet/>
      <dgm:spPr/>
      <dgm:t>
        <a:bodyPr/>
        <a:lstStyle/>
        <a:p>
          <a:endParaRPr lang="en-US"/>
        </a:p>
      </dgm:t>
    </dgm:pt>
    <dgm:pt modelId="{EEF46B9B-66E4-4544-9E83-1758A8720697}">
      <dgm:prSet phldrT="[Text]"/>
      <dgm:spPr/>
      <dgm:t>
        <a:bodyPr/>
        <a:lstStyle/>
        <a:p>
          <a:r>
            <a:rPr lang="en-US" dirty="0" smtClean="0"/>
            <a:t>Structural Racialization</a:t>
          </a:r>
        </a:p>
        <a:p>
          <a:endParaRPr lang="en-US" dirty="0"/>
        </a:p>
      </dgm:t>
    </dgm:pt>
    <dgm:pt modelId="{DF2A3B62-A8A6-4856-83C1-EEF313A0AB56}" type="parTrans" cxnId="{E6503FD9-101B-4BF2-9B7D-350F20C09882}">
      <dgm:prSet/>
      <dgm:spPr/>
      <dgm:t>
        <a:bodyPr/>
        <a:lstStyle/>
        <a:p>
          <a:endParaRPr lang="en-US"/>
        </a:p>
      </dgm:t>
    </dgm:pt>
    <dgm:pt modelId="{8DCFBF47-FA9C-4083-8838-01C20608A904}" type="sibTrans" cxnId="{E6503FD9-101B-4BF2-9B7D-350F20C09882}">
      <dgm:prSet/>
      <dgm:spPr/>
      <dgm:t>
        <a:bodyPr/>
        <a:lstStyle/>
        <a:p>
          <a:endParaRPr lang="en-US"/>
        </a:p>
      </dgm:t>
    </dgm:pt>
    <dgm:pt modelId="{1328FC4C-3C7C-46BD-B646-A7BB9793E0B5}">
      <dgm:prSet phldrT="[Text]"/>
      <dgm:spPr/>
      <dgm:t>
        <a:bodyPr/>
        <a:lstStyle/>
        <a:p>
          <a:r>
            <a:rPr lang="en-US" dirty="0" smtClean="0"/>
            <a:t>Implicit Bias</a:t>
          </a:r>
        </a:p>
        <a:p>
          <a:r>
            <a:rPr lang="en-US" dirty="0" smtClean="0"/>
            <a:t>(Communication)</a:t>
          </a:r>
          <a:endParaRPr lang="en-US" dirty="0"/>
        </a:p>
      </dgm:t>
    </dgm:pt>
    <dgm:pt modelId="{532E0A06-C7B9-477A-83E8-EC01839F2403}" type="parTrans" cxnId="{AB58D5D7-AD49-4891-98F7-9D4E70F8477B}">
      <dgm:prSet/>
      <dgm:spPr/>
      <dgm:t>
        <a:bodyPr/>
        <a:lstStyle/>
        <a:p>
          <a:endParaRPr lang="en-US"/>
        </a:p>
      </dgm:t>
    </dgm:pt>
    <dgm:pt modelId="{BF47A2CC-323F-4EC4-BA08-05094B75A3A3}" type="sibTrans" cxnId="{AB58D5D7-AD49-4891-98F7-9D4E70F8477B}">
      <dgm:prSet/>
      <dgm:spPr/>
      <dgm:t>
        <a:bodyPr/>
        <a:lstStyle/>
        <a:p>
          <a:endParaRPr lang="en-US"/>
        </a:p>
      </dgm:t>
    </dgm:pt>
    <dgm:pt modelId="{0CDC604A-2F63-432F-AE6B-80D8350544F6}" type="pres">
      <dgm:prSet presAssocID="{A3EC9CC4-7970-488B-A768-4293CF9D08F5}" presName="Name0" presStyleCnt="0">
        <dgm:presLayoutVars>
          <dgm:dir/>
          <dgm:resizeHandles val="exact"/>
        </dgm:presLayoutVars>
      </dgm:prSet>
      <dgm:spPr/>
      <dgm:t>
        <a:bodyPr/>
        <a:lstStyle/>
        <a:p>
          <a:endParaRPr lang="en-US"/>
        </a:p>
      </dgm:t>
    </dgm:pt>
    <dgm:pt modelId="{3EE7E81B-BC8F-4046-8808-1D7297C37A05}" type="pres">
      <dgm:prSet presAssocID="{A03AE5FD-7244-4B15-8BC8-2A3CBEB91923}" presName="node" presStyleLbl="node1" presStyleIdx="0" presStyleCnt="3" custRadScaleRad="96902" custRadScaleInc="-9612">
        <dgm:presLayoutVars>
          <dgm:bulletEnabled val="1"/>
        </dgm:presLayoutVars>
      </dgm:prSet>
      <dgm:spPr/>
      <dgm:t>
        <a:bodyPr/>
        <a:lstStyle/>
        <a:p>
          <a:endParaRPr lang="en-US"/>
        </a:p>
      </dgm:t>
    </dgm:pt>
    <dgm:pt modelId="{0E88246C-B173-4F40-B8F2-B1A703CDC62E}" type="pres">
      <dgm:prSet presAssocID="{21D5B7ED-CC84-480F-AAD1-3159BCE9423D}" presName="sibTrans" presStyleLbl="sibTrans2D1" presStyleIdx="0" presStyleCnt="3"/>
      <dgm:spPr/>
      <dgm:t>
        <a:bodyPr/>
        <a:lstStyle/>
        <a:p>
          <a:endParaRPr lang="en-US"/>
        </a:p>
      </dgm:t>
    </dgm:pt>
    <dgm:pt modelId="{BF5F7B67-66DC-4165-8961-178E10183617}" type="pres">
      <dgm:prSet presAssocID="{21D5B7ED-CC84-480F-AAD1-3159BCE9423D}" presName="connectorText" presStyleLbl="sibTrans2D1" presStyleIdx="0" presStyleCnt="3"/>
      <dgm:spPr/>
      <dgm:t>
        <a:bodyPr/>
        <a:lstStyle/>
        <a:p>
          <a:endParaRPr lang="en-US"/>
        </a:p>
      </dgm:t>
    </dgm:pt>
    <dgm:pt modelId="{C6CFC3EB-35DC-431A-86B7-90DD9DCB00F5}" type="pres">
      <dgm:prSet presAssocID="{EEF46B9B-66E4-4544-9E83-1758A8720697}" presName="node" presStyleLbl="node1" presStyleIdx="1" presStyleCnt="3">
        <dgm:presLayoutVars>
          <dgm:bulletEnabled val="1"/>
        </dgm:presLayoutVars>
      </dgm:prSet>
      <dgm:spPr/>
      <dgm:t>
        <a:bodyPr/>
        <a:lstStyle/>
        <a:p>
          <a:endParaRPr lang="en-US"/>
        </a:p>
      </dgm:t>
    </dgm:pt>
    <dgm:pt modelId="{185230C7-8271-4813-9884-930C1CBFE027}" type="pres">
      <dgm:prSet presAssocID="{8DCFBF47-FA9C-4083-8838-01C20608A904}" presName="sibTrans" presStyleLbl="sibTrans2D1" presStyleIdx="1" presStyleCnt="3"/>
      <dgm:spPr/>
      <dgm:t>
        <a:bodyPr/>
        <a:lstStyle/>
        <a:p>
          <a:endParaRPr lang="en-US"/>
        </a:p>
      </dgm:t>
    </dgm:pt>
    <dgm:pt modelId="{2869D923-2D4C-4E34-A881-F2657E28F9E8}" type="pres">
      <dgm:prSet presAssocID="{8DCFBF47-FA9C-4083-8838-01C20608A904}" presName="connectorText" presStyleLbl="sibTrans2D1" presStyleIdx="1" presStyleCnt="3"/>
      <dgm:spPr/>
      <dgm:t>
        <a:bodyPr/>
        <a:lstStyle/>
        <a:p>
          <a:endParaRPr lang="en-US"/>
        </a:p>
      </dgm:t>
    </dgm:pt>
    <dgm:pt modelId="{4D457CF1-188C-4FFC-9636-2B2A37D7E8C2}" type="pres">
      <dgm:prSet presAssocID="{1328FC4C-3C7C-46BD-B646-A7BB9793E0B5}" presName="node" presStyleLbl="node1" presStyleIdx="2" presStyleCnt="3">
        <dgm:presLayoutVars>
          <dgm:bulletEnabled val="1"/>
        </dgm:presLayoutVars>
      </dgm:prSet>
      <dgm:spPr/>
      <dgm:t>
        <a:bodyPr/>
        <a:lstStyle/>
        <a:p>
          <a:endParaRPr lang="en-US"/>
        </a:p>
      </dgm:t>
    </dgm:pt>
    <dgm:pt modelId="{DACBC18B-2F0B-49D1-9CF7-6F58C5CBD763}" type="pres">
      <dgm:prSet presAssocID="{BF47A2CC-323F-4EC4-BA08-05094B75A3A3}" presName="sibTrans" presStyleLbl="sibTrans2D1" presStyleIdx="2" presStyleCnt="3"/>
      <dgm:spPr/>
      <dgm:t>
        <a:bodyPr/>
        <a:lstStyle/>
        <a:p>
          <a:endParaRPr lang="en-US"/>
        </a:p>
      </dgm:t>
    </dgm:pt>
    <dgm:pt modelId="{C9AB1F4E-28B8-487A-8E0C-6130EF7044B9}" type="pres">
      <dgm:prSet presAssocID="{BF47A2CC-323F-4EC4-BA08-05094B75A3A3}" presName="connectorText" presStyleLbl="sibTrans2D1" presStyleIdx="2" presStyleCnt="3"/>
      <dgm:spPr/>
      <dgm:t>
        <a:bodyPr/>
        <a:lstStyle/>
        <a:p>
          <a:endParaRPr lang="en-US"/>
        </a:p>
      </dgm:t>
    </dgm:pt>
  </dgm:ptLst>
  <dgm:cxnLst>
    <dgm:cxn modelId="{BE429C95-FD63-4267-B2F3-3D27FEECC4CC}" type="presOf" srcId="{8DCFBF47-FA9C-4083-8838-01C20608A904}" destId="{2869D923-2D4C-4E34-A881-F2657E28F9E8}" srcOrd="1" destOrd="0" presId="urn:microsoft.com/office/officeart/2005/8/layout/cycle7"/>
    <dgm:cxn modelId="{73DE5A59-38BD-400E-BC25-7C40E8DA1654}" type="presOf" srcId="{A03AE5FD-7244-4B15-8BC8-2A3CBEB91923}" destId="{3EE7E81B-BC8F-4046-8808-1D7297C37A05}" srcOrd="0" destOrd="0" presId="urn:microsoft.com/office/officeart/2005/8/layout/cycle7"/>
    <dgm:cxn modelId="{BAD4F035-A2E6-455F-B074-FB4D57A56572}" type="presOf" srcId="{21D5B7ED-CC84-480F-AAD1-3159BCE9423D}" destId="{0E88246C-B173-4F40-B8F2-B1A703CDC62E}" srcOrd="0" destOrd="0" presId="urn:microsoft.com/office/officeart/2005/8/layout/cycle7"/>
    <dgm:cxn modelId="{6738BFB5-86ED-4936-B5C6-B641E39F1A84}" type="presOf" srcId="{BF47A2CC-323F-4EC4-BA08-05094B75A3A3}" destId="{C9AB1F4E-28B8-487A-8E0C-6130EF7044B9}" srcOrd="1" destOrd="0" presId="urn:microsoft.com/office/officeart/2005/8/layout/cycle7"/>
    <dgm:cxn modelId="{AB58D5D7-AD49-4891-98F7-9D4E70F8477B}" srcId="{A3EC9CC4-7970-488B-A768-4293CF9D08F5}" destId="{1328FC4C-3C7C-46BD-B646-A7BB9793E0B5}" srcOrd="2" destOrd="0" parTransId="{532E0A06-C7B9-477A-83E8-EC01839F2403}" sibTransId="{BF47A2CC-323F-4EC4-BA08-05094B75A3A3}"/>
    <dgm:cxn modelId="{3C2EBCB1-D6DC-4080-B7BA-7124F97342B0}" type="presOf" srcId="{A3EC9CC4-7970-488B-A768-4293CF9D08F5}" destId="{0CDC604A-2F63-432F-AE6B-80D8350544F6}" srcOrd="0" destOrd="0" presId="urn:microsoft.com/office/officeart/2005/8/layout/cycle7"/>
    <dgm:cxn modelId="{B5BB8C3C-010C-4A8F-8CC5-288D6FB4E7C4}" type="presOf" srcId="{21D5B7ED-CC84-480F-AAD1-3159BCE9423D}" destId="{BF5F7B67-66DC-4165-8961-178E10183617}" srcOrd="1" destOrd="0" presId="urn:microsoft.com/office/officeart/2005/8/layout/cycle7"/>
    <dgm:cxn modelId="{401974CA-9121-4459-9402-3F0A463BF314}" srcId="{A3EC9CC4-7970-488B-A768-4293CF9D08F5}" destId="{A03AE5FD-7244-4B15-8BC8-2A3CBEB91923}" srcOrd="0" destOrd="0" parTransId="{1B57F5C6-C10E-4C54-BE89-29BE1E313EC8}" sibTransId="{21D5B7ED-CC84-480F-AAD1-3159BCE9423D}"/>
    <dgm:cxn modelId="{E6503FD9-101B-4BF2-9B7D-350F20C09882}" srcId="{A3EC9CC4-7970-488B-A768-4293CF9D08F5}" destId="{EEF46B9B-66E4-4544-9E83-1758A8720697}" srcOrd="1" destOrd="0" parTransId="{DF2A3B62-A8A6-4856-83C1-EEF313A0AB56}" sibTransId="{8DCFBF47-FA9C-4083-8838-01C20608A904}"/>
    <dgm:cxn modelId="{515B8BD5-13FC-4F14-96AD-31C586C6E513}" type="presOf" srcId="{EEF46B9B-66E4-4544-9E83-1758A8720697}" destId="{C6CFC3EB-35DC-431A-86B7-90DD9DCB00F5}" srcOrd="0" destOrd="0" presId="urn:microsoft.com/office/officeart/2005/8/layout/cycle7"/>
    <dgm:cxn modelId="{1B5FBCA4-BB32-4C00-8E08-C73319CEA824}" type="presOf" srcId="{8DCFBF47-FA9C-4083-8838-01C20608A904}" destId="{185230C7-8271-4813-9884-930C1CBFE027}" srcOrd="0" destOrd="0" presId="urn:microsoft.com/office/officeart/2005/8/layout/cycle7"/>
    <dgm:cxn modelId="{04EACAE3-CFD3-4BDE-A53F-F659412DE2FC}" type="presOf" srcId="{BF47A2CC-323F-4EC4-BA08-05094B75A3A3}" destId="{DACBC18B-2F0B-49D1-9CF7-6F58C5CBD763}" srcOrd="0" destOrd="0" presId="urn:microsoft.com/office/officeart/2005/8/layout/cycle7"/>
    <dgm:cxn modelId="{DA088A06-B7BB-4C1A-B0B3-843335655AC3}" type="presOf" srcId="{1328FC4C-3C7C-46BD-B646-A7BB9793E0B5}" destId="{4D457CF1-188C-4FFC-9636-2B2A37D7E8C2}" srcOrd="0" destOrd="0" presId="urn:microsoft.com/office/officeart/2005/8/layout/cycle7"/>
    <dgm:cxn modelId="{F4C8626A-ADFA-4E52-BC52-80549E064F3B}" type="presParOf" srcId="{0CDC604A-2F63-432F-AE6B-80D8350544F6}" destId="{3EE7E81B-BC8F-4046-8808-1D7297C37A05}" srcOrd="0" destOrd="0" presId="urn:microsoft.com/office/officeart/2005/8/layout/cycle7"/>
    <dgm:cxn modelId="{14BBD74C-F240-4D60-96CD-34EB5DF5339F}" type="presParOf" srcId="{0CDC604A-2F63-432F-AE6B-80D8350544F6}" destId="{0E88246C-B173-4F40-B8F2-B1A703CDC62E}" srcOrd="1" destOrd="0" presId="urn:microsoft.com/office/officeart/2005/8/layout/cycle7"/>
    <dgm:cxn modelId="{D55EBB49-A024-41F6-A958-1F067A71C7FC}" type="presParOf" srcId="{0E88246C-B173-4F40-B8F2-B1A703CDC62E}" destId="{BF5F7B67-66DC-4165-8961-178E10183617}" srcOrd="0" destOrd="0" presId="urn:microsoft.com/office/officeart/2005/8/layout/cycle7"/>
    <dgm:cxn modelId="{C86385DF-18F7-428D-AE02-43006A59F4C2}" type="presParOf" srcId="{0CDC604A-2F63-432F-AE6B-80D8350544F6}" destId="{C6CFC3EB-35DC-431A-86B7-90DD9DCB00F5}" srcOrd="2" destOrd="0" presId="urn:microsoft.com/office/officeart/2005/8/layout/cycle7"/>
    <dgm:cxn modelId="{8587218C-5E74-442F-A35C-745B658DFA8A}" type="presParOf" srcId="{0CDC604A-2F63-432F-AE6B-80D8350544F6}" destId="{185230C7-8271-4813-9884-930C1CBFE027}" srcOrd="3" destOrd="0" presId="urn:microsoft.com/office/officeart/2005/8/layout/cycle7"/>
    <dgm:cxn modelId="{64980103-5E9A-4CFB-A908-E3D235513BC8}" type="presParOf" srcId="{185230C7-8271-4813-9884-930C1CBFE027}" destId="{2869D923-2D4C-4E34-A881-F2657E28F9E8}" srcOrd="0" destOrd="0" presId="urn:microsoft.com/office/officeart/2005/8/layout/cycle7"/>
    <dgm:cxn modelId="{8520FDB2-A5F8-4A4D-B44C-3D0F388A71D3}" type="presParOf" srcId="{0CDC604A-2F63-432F-AE6B-80D8350544F6}" destId="{4D457CF1-188C-4FFC-9636-2B2A37D7E8C2}" srcOrd="4" destOrd="0" presId="urn:microsoft.com/office/officeart/2005/8/layout/cycle7"/>
    <dgm:cxn modelId="{87DF1AAC-CA6B-4CEC-ABB7-60A15253CA63}" type="presParOf" srcId="{0CDC604A-2F63-432F-AE6B-80D8350544F6}" destId="{DACBC18B-2F0B-49D1-9CF7-6F58C5CBD763}" srcOrd="5" destOrd="0" presId="urn:microsoft.com/office/officeart/2005/8/layout/cycle7"/>
    <dgm:cxn modelId="{0F340B0A-FC77-4E6F-97E2-B0C3FDE3E38B}" type="presParOf" srcId="{DACBC18B-2F0B-49D1-9CF7-6F58C5CBD763}" destId="{C9AB1F4E-28B8-487A-8E0C-6130EF7044B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EDFACE-1CF4-5E4B-A4CD-049B22524924}" type="doc">
      <dgm:prSet loTypeId="urn:microsoft.com/office/officeart/2009/3/layout/IncreasingArrowsProcess" loCatId="relationship" qsTypeId="urn:microsoft.com/office/officeart/2005/8/quickstyle/3D4" qsCatId="3D" csTypeId="urn:microsoft.com/office/officeart/2005/8/colors/colorful3" csCatId="colorful" phldr="1"/>
      <dgm:spPr/>
      <dgm:t>
        <a:bodyPr/>
        <a:lstStyle/>
        <a:p>
          <a:endParaRPr lang="en-US"/>
        </a:p>
      </dgm:t>
    </dgm:pt>
    <dgm:pt modelId="{9D7E7EBE-5B90-6A45-B08F-7B2EFDB76FBC}">
      <dgm:prSet phldrT="[Text]"/>
      <dgm:spPr/>
      <dgm:t>
        <a:bodyPr/>
        <a:lstStyle/>
        <a:p>
          <a:r>
            <a:rPr lang="en-US" b="1" dirty="0" smtClean="0">
              <a:solidFill>
                <a:schemeClr val="tx1"/>
              </a:solidFill>
            </a:rPr>
            <a:t> Institutional / Explicit</a:t>
          </a:r>
          <a:endParaRPr lang="en-US" b="1" dirty="0">
            <a:solidFill>
              <a:schemeClr val="tx1"/>
            </a:solidFill>
          </a:endParaRPr>
        </a:p>
      </dgm:t>
    </dgm:pt>
    <dgm:pt modelId="{37365D1C-A2A1-E544-BCC7-E15E72AF7879}" type="parTrans" cxnId="{EBD8D6FE-4392-2842-95E7-E89E966A83E7}">
      <dgm:prSet/>
      <dgm:spPr/>
      <dgm:t>
        <a:bodyPr/>
        <a:lstStyle/>
        <a:p>
          <a:endParaRPr lang="en-US"/>
        </a:p>
      </dgm:t>
    </dgm:pt>
    <dgm:pt modelId="{1761EF82-5C7F-E947-886F-17AC4A319746}" type="sibTrans" cxnId="{EBD8D6FE-4392-2842-95E7-E89E966A83E7}">
      <dgm:prSet/>
      <dgm:spPr/>
      <dgm:t>
        <a:bodyPr/>
        <a:lstStyle/>
        <a:p>
          <a:endParaRPr lang="en-US"/>
        </a:p>
      </dgm:t>
    </dgm:pt>
    <dgm:pt modelId="{0B64742F-7036-4F43-A0B5-11A3CF68603F}">
      <dgm:prSet phldrT="[Text]"/>
      <dgm:spPr/>
      <dgm:t>
        <a:bodyPr/>
        <a:lstStyle/>
        <a:p>
          <a:r>
            <a:rPr lang="en-US" b="0" i="1" dirty="0" smtClean="0">
              <a:solidFill>
                <a:schemeClr val="tx1"/>
              </a:solidFill>
            </a:rPr>
            <a:t>Policies which explicitly discriminate against a group.</a:t>
          </a:r>
        </a:p>
        <a:p>
          <a:endParaRPr lang="en-US" dirty="0" smtClean="0">
            <a:solidFill>
              <a:schemeClr val="tx1"/>
            </a:solidFill>
          </a:endParaRPr>
        </a:p>
        <a:p>
          <a:r>
            <a:rPr lang="en-US" b="1" i="1" dirty="0" smtClean="0">
              <a:solidFill>
                <a:schemeClr val="tx1"/>
              </a:solidFill>
            </a:rPr>
            <a:t>Example: </a:t>
          </a:r>
        </a:p>
        <a:p>
          <a:r>
            <a:rPr lang="en-US" dirty="0" smtClean="0">
              <a:solidFill>
                <a:schemeClr val="tx1"/>
              </a:solidFill>
            </a:rPr>
            <a:t>Police department refusing to hire people of color.</a:t>
          </a:r>
          <a:endParaRPr lang="en-US" dirty="0">
            <a:solidFill>
              <a:schemeClr val="tx1"/>
            </a:solidFill>
          </a:endParaRPr>
        </a:p>
      </dgm:t>
    </dgm:pt>
    <dgm:pt modelId="{D63FBCF1-78B9-6346-B3C3-7504DEEA2FBF}" type="parTrans" cxnId="{E8B424D2-70A7-AE40-A11A-D7455110304B}">
      <dgm:prSet/>
      <dgm:spPr/>
      <dgm:t>
        <a:bodyPr/>
        <a:lstStyle/>
        <a:p>
          <a:endParaRPr lang="en-US"/>
        </a:p>
      </dgm:t>
    </dgm:pt>
    <dgm:pt modelId="{E586673E-CC6C-174D-92EA-592E1DC2062F}" type="sibTrans" cxnId="{E8B424D2-70A7-AE40-A11A-D7455110304B}">
      <dgm:prSet/>
      <dgm:spPr/>
      <dgm:t>
        <a:bodyPr/>
        <a:lstStyle/>
        <a:p>
          <a:endParaRPr lang="en-US"/>
        </a:p>
      </dgm:t>
    </dgm:pt>
    <dgm:pt modelId="{B407C560-7F7F-614C-AAE3-F0DC9111A21F}">
      <dgm:prSet phldrT="[Text]"/>
      <dgm:spPr/>
      <dgm:t>
        <a:bodyPr/>
        <a:lstStyle/>
        <a:p>
          <a:r>
            <a:rPr lang="en-US" i="1" dirty="0" smtClean="0">
              <a:solidFill>
                <a:schemeClr val="tx1"/>
              </a:solidFill>
            </a:rPr>
            <a:t>Policies that negatively impact one group unintentionally.</a:t>
          </a:r>
        </a:p>
        <a:p>
          <a:endParaRPr lang="en-US" dirty="0" smtClean="0">
            <a:solidFill>
              <a:schemeClr val="tx1"/>
            </a:solidFill>
          </a:endParaRPr>
        </a:p>
        <a:p>
          <a:r>
            <a:rPr lang="en-US" b="1" i="1" dirty="0" smtClean="0">
              <a:solidFill>
                <a:schemeClr val="tx1"/>
              </a:solidFill>
            </a:rPr>
            <a:t>Example:</a:t>
          </a:r>
        </a:p>
        <a:p>
          <a:r>
            <a:rPr lang="en-US" dirty="0" smtClean="0">
              <a:solidFill>
                <a:schemeClr val="tx1"/>
              </a:solidFill>
            </a:rPr>
            <a:t>Police department focusing on street-level drug arrests.</a:t>
          </a:r>
          <a:endParaRPr lang="en-US" dirty="0">
            <a:solidFill>
              <a:schemeClr val="tx1"/>
            </a:solidFill>
          </a:endParaRPr>
        </a:p>
      </dgm:t>
    </dgm:pt>
    <dgm:pt modelId="{C8717DDA-887C-2A41-9972-CA86A5DC347F}" type="parTrans" cxnId="{C55CCE2F-57A0-9342-9B73-BE738D4ABD72}">
      <dgm:prSet/>
      <dgm:spPr/>
      <dgm:t>
        <a:bodyPr/>
        <a:lstStyle/>
        <a:p>
          <a:endParaRPr lang="en-US"/>
        </a:p>
      </dgm:t>
    </dgm:pt>
    <dgm:pt modelId="{8112CF9F-A033-E143-BF34-B74240A1C38B}" type="sibTrans" cxnId="{C55CCE2F-57A0-9342-9B73-BE738D4ABD72}">
      <dgm:prSet/>
      <dgm:spPr/>
      <dgm:t>
        <a:bodyPr/>
        <a:lstStyle/>
        <a:p>
          <a:endParaRPr lang="en-US"/>
        </a:p>
      </dgm:t>
    </dgm:pt>
    <dgm:pt modelId="{E060BEC2-1CE6-064C-A673-A7F5EC325AA3}">
      <dgm:prSet phldrT="[Text]"/>
      <dgm:spPr/>
      <dgm:t>
        <a:bodyPr/>
        <a:lstStyle/>
        <a:p>
          <a:r>
            <a:rPr lang="en-US" b="1" dirty="0" smtClean="0">
              <a:solidFill>
                <a:schemeClr val="tx1"/>
              </a:solidFill>
            </a:rPr>
            <a:t> Individual / Explicit</a:t>
          </a:r>
          <a:endParaRPr lang="en-US" b="1" dirty="0">
            <a:solidFill>
              <a:schemeClr val="tx1"/>
            </a:solidFill>
          </a:endParaRPr>
        </a:p>
      </dgm:t>
    </dgm:pt>
    <dgm:pt modelId="{6DD596A8-CDB0-4540-9AD1-5B9BAA0B99F9}" type="parTrans" cxnId="{CD8DF0EE-64D6-B042-A1BA-171C4155976E}">
      <dgm:prSet/>
      <dgm:spPr/>
      <dgm:t>
        <a:bodyPr/>
        <a:lstStyle/>
        <a:p>
          <a:endParaRPr lang="en-US"/>
        </a:p>
      </dgm:t>
    </dgm:pt>
    <dgm:pt modelId="{62387453-EF60-C947-A313-272615EC105D}" type="sibTrans" cxnId="{CD8DF0EE-64D6-B042-A1BA-171C4155976E}">
      <dgm:prSet/>
      <dgm:spPr/>
      <dgm:t>
        <a:bodyPr/>
        <a:lstStyle/>
        <a:p>
          <a:endParaRPr lang="en-US"/>
        </a:p>
      </dgm:t>
    </dgm:pt>
    <dgm:pt modelId="{7DC49C44-4CC9-3D42-BE81-62B4F8C34DB4}">
      <dgm:prSet phldrT="[Text]"/>
      <dgm:spPr/>
      <dgm:t>
        <a:bodyPr/>
        <a:lstStyle/>
        <a:p>
          <a:r>
            <a:rPr lang="en-US" b="1" dirty="0" smtClean="0">
              <a:solidFill>
                <a:schemeClr val="tx1"/>
              </a:solidFill>
            </a:rPr>
            <a:t> Individual / Implicit</a:t>
          </a:r>
          <a:endParaRPr lang="en-US" b="1" dirty="0">
            <a:solidFill>
              <a:schemeClr val="tx1"/>
            </a:solidFill>
          </a:endParaRPr>
        </a:p>
      </dgm:t>
    </dgm:pt>
    <dgm:pt modelId="{41499B07-BBDB-E94C-AB81-565D0366471F}" type="sibTrans" cxnId="{5B67B053-A264-A143-975A-977346F38506}">
      <dgm:prSet/>
      <dgm:spPr/>
      <dgm:t>
        <a:bodyPr/>
        <a:lstStyle/>
        <a:p>
          <a:endParaRPr lang="en-US"/>
        </a:p>
      </dgm:t>
    </dgm:pt>
    <dgm:pt modelId="{F1ED4351-6F59-F34C-BBF6-394BB0A3CC0D}" type="parTrans" cxnId="{5B67B053-A264-A143-975A-977346F38506}">
      <dgm:prSet/>
      <dgm:spPr/>
      <dgm:t>
        <a:bodyPr/>
        <a:lstStyle/>
        <a:p>
          <a:endParaRPr lang="en-US"/>
        </a:p>
      </dgm:t>
    </dgm:pt>
    <dgm:pt modelId="{729E9C6E-FE40-0541-880A-4E79578D4B04}">
      <dgm:prSet phldrT="[Text]"/>
      <dgm:spPr/>
      <dgm:t>
        <a:bodyPr/>
        <a:lstStyle/>
        <a:p>
          <a:r>
            <a:rPr lang="en-US" i="1" dirty="0" smtClean="0">
              <a:solidFill>
                <a:schemeClr val="tx1"/>
              </a:solidFill>
            </a:rPr>
            <a:t>Prejudice in action – discrimination.</a:t>
          </a:r>
        </a:p>
        <a:p>
          <a:endParaRPr lang="en-US" dirty="0" smtClean="0">
            <a:solidFill>
              <a:schemeClr val="tx1"/>
            </a:solidFill>
          </a:endParaRPr>
        </a:p>
        <a:p>
          <a:r>
            <a:rPr lang="en-US" b="1" i="1" dirty="0" smtClean="0">
              <a:solidFill>
                <a:schemeClr val="tx1"/>
              </a:solidFill>
            </a:rPr>
            <a:t>Example:</a:t>
          </a:r>
        </a:p>
        <a:p>
          <a:r>
            <a:rPr lang="en-US" dirty="0" smtClean="0">
              <a:solidFill>
                <a:schemeClr val="tx1"/>
              </a:solidFill>
            </a:rPr>
            <a:t>Police officer calling someone an ethnic slur while arresting them.</a:t>
          </a:r>
          <a:endParaRPr lang="en-US" dirty="0">
            <a:solidFill>
              <a:schemeClr val="tx1"/>
            </a:solidFill>
          </a:endParaRPr>
        </a:p>
      </dgm:t>
    </dgm:pt>
    <dgm:pt modelId="{0A03EEF8-F988-8448-B3B4-2153FBB5C420}" type="parTrans" cxnId="{0757EA0A-1FEA-E840-98BC-16F382632C5A}">
      <dgm:prSet/>
      <dgm:spPr/>
      <dgm:t>
        <a:bodyPr/>
        <a:lstStyle/>
        <a:p>
          <a:endParaRPr lang="en-US"/>
        </a:p>
      </dgm:t>
    </dgm:pt>
    <dgm:pt modelId="{34975E28-09EC-9645-8DEA-DAE81F5461E9}" type="sibTrans" cxnId="{0757EA0A-1FEA-E840-98BC-16F382632C5A}">
      <dgm:prSet/>
      <dgm:spPr/>
      <dgm:t>
        <a:bodyPr/>
        <a:lstStyle/>
        <a:p>
          <a:endParaRPr lang="en-US"/>
        </a:p>
      </dgm:t>
    </dgm:pt>
    <dgm:pt modelId="{321775DD-695A-5B44-8098-AEF06C52859D}">
      <dgm:prSet phldrT="[Text]"/>
      <dgm:spPr/>
      <dgm:t>
        <a:bodyPr/>
        <a:lstStyle/>
        <a:p>
          <a:r>
            <a:rPr lang="en-US" i="1" dirty="0" smtClean="0">
              <a:solidFill>
                <a:schemeClr val="tx1"/>
              </a:solidFill>
            </a:rPr>
            <a:t>Unconscious attitudes and beliefs.</a:t>
          </a:r>
          <a:endParaRPr lang="en-US" i="1" dirty="0">
            <a:solidFill>
              <a:schemeClr val="tx1"/>
            </a:solidFill>
          </a:endParaRPr>
        </a:p>
      </dgm:t>
    </dgm:pt>
    <dgm:pt modelId="{9A61B5DF-B009-F749-9277-40E096350DDA}" type="parTrans" cxnId="{892BA1B8-F905-854E-9035-96CE83575BCC}">
      <dgm:prSet/>
      <dgm:spPr/>
      <dgm:t>
        <a:bodyPr/>
        <a:lstStyle/>
        <a:p>
          <a:endParaRPr lang="en-US"/>
        </a:p>
      </dgm:t>
    </dgm:pt>
    <dgm:pt modelId="{E25F88EF-AD3B-F349-89AE-F5CB4DEBCA72}" type="sibTrans" cxnId="{892BA1B8-F905-854E-9035-96CE83575BCC}">
      <dgm:prSet/>
      <dgm:spPr/>
      <dgm:t>
        <a:bodyPr/>
        <a:lstStyle/>
        <a:p>
          <a:endParaRPr lang="en-US"/>
        </a:p>
      </dgm:t>
    </dgm:pt>
    <dgm:pt modelId="{0221458D-2793-0442-82D5-8168E1927EAC}">
      <dgm:prSet phldrT="[Text]"/>
      <dgm:spPr/>
      <dgm:t>
        <a:bodyPr/>
        <a:lstStyle/>
        <a:p>
          <a:r>
            <a:rPr lang="en-US" b="1" i="1" dirty="0" smtClean="0">
              <a:solidFill>
                <a:schemeClr val="tx1"/>
              </a:solidFill>
            </a:rPr>
            <a:t>Example:</a:t>
          </a:r>
          <a:endParaRPr lang="en-US" b="1" i="1" dirty="0">
            <a:solidFill>
              <a:schemeClr val="tx1"/>
            </a:solidFill>
          </a:endParaRPr>
        </a:p>
      </dgm:t>
    </dgm:pt>
    <dgm:pt modelId="{1989E707-114F-3441-8F80-DD9362B7AF32}" type="parTrans" cxnId="{0D682EF8-DC4E-2546-B589-004FBDD18D6C}">
      <dgm:prSet/>
      <dgm:spPr/>
      <dgm:t>
        <a:bodyPr/>
        <a:lstStyle/>
        <a:p>
          <a:endParaRPr lang="en-US"/>
        </a:p>
      </dgm:t>
    </dgm:pt>
    <dgm:pt modelId="{F6E88491-EE0D-DF41-A5F6-0638BD17F3A9}" type="sibTrans" cxnId="{0D682EF8-DC4E-2546-B589-004FBDD18D6C}">
      <dgm:prSet/>
      <dgm:spPr/>
      <dgm:t>
        <a:bodyPr/>
        <a:lstStyle/>
        <a:p>
          <a:endParaRPr lang="en-US"/>
        </a:p>
      </dgm:t>
    </dgm:pt>
    <dgm:pt modelId="{6CBA8498-0909-1542-AB4F-847B71EE5BFD}">
      <dgm:prSet phldrT="[Text]"/>
      <dgm:spPr/>
      <dgm:t>
        <a:bodyPr/>
        <a:lstStyle/>
        <a:p>
          <a:endParaRPr lang="en-US" dirty="0">
            <a:solidFill>
              <a:schemeClr val="tx1"/>
            </a:solidFill>
          </a:endParaRPr>
        </a:p>
      </dgm:t>
    </dgm:pt>
    <dgm:pt modelId="{9C23C23B-5C35-3841-B3FB-35320847A0FA}" type="parTrans" cxnId="{D8DA6793-A304-6547-9C8D-3F93B8F787A7}">
      <dgm:prSet/>
      <dgm:spPr/>
      <dgm:t>
        <a:bodyPr/>
        <a:lstStyle/>
        <a:p>
          <a:endParaRPr lang="en-US"/>
        </a:p>
      </dgm:t>
    </dgm:pt>
    <dgm:pt modelId="{C42785CB-1E4A-DE42-BFBB-944577E5C6F5}" type="sibTrans" cxnId="{D8DA6793-A304-6547-9C8D-3F93B8F787A7}">
      <dgm:prSet/>
      <dgm:spPr/>
      <dgm:t>
        <a:bodyPr/>
        <a:lstStyle/>
        <a:p>
          <a:endParaRPr lang="en-US"/>
        </a:p>
      </dgm:t>
    </dgm:pt>
    <dgm:pt modelId="{21DFA037-7B41-354C-B3A4-C7E23BF742F3}">
      <dgm:prSet phldrT="[Text]"/>
      <dgm:spPr/>
      <dgm:t>
        <a:bodyPr/>
        <a:lstStyle/>
        <a:p>
          <a:r>
            <a:rPr lang="en-US" dirty="0" smtClean="0">
              <a:solidFill>
                <a:schemeClr val="tx1"/>
              </a:solidFill>
            </a:rPr>
            <a:t>Police officer calling for back-up more often when stopping a person of color.</a:t>
          </a:r>
          <a:endParaRPr lang="en-US" dirty="0">
            <a:solidFill>
              <a:schemeClr val="tx1"/>
            </a:solidFill>
          </a:endParaRPr>
        </a:p>
      </dgm:t>
    </dgm:pt>
    <dgm:pt modelId="{11A9CB3C-01A6-4A40-BEEA-F23820088679}" type="parTrans" cxnId="{82035639-5579-5147-A4E5-46FC9978CC2C}">
      <dgm:prSet/>
      <dgm:spPr/>
      <dgm:t>
        <a:bodyPr/>
        <a:lstStyle/>
        <a:p>
          <a:endParaRPr lang="en-US"/>
        </a:p>
      </dgm:t>
    </dgm:pt>
    <dgm:pt modelId="{0A30A4D6-CE84-9641-9B4F-7023FD746252}" type="sibTrans" cxnId="{82035639-5579-5147-A4E5-46FC9978CC2C}">
      <dgm:prSet/>
      <dgm:spPr/>
      <dgm:t>
        <a:bodyPr/>
        <a:lstStyle/>
        <a:p>
          <a:endParaRPr lang="en-US"/>
        </a:p>
      </dgm:t>
    </dgm:pt>
    <dgm:pt modelId="{451EC13A-18BC-1F4B-AC91-EEFC0808E76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 Institutional / Implicit</a:t>
          </a:r>
          <a:endParaRPr lang="en-US" b="1" dirty="0">
            <a:solidFill>
              <a:schemeClr val="tx1"/>
            </a:solidFill>
          </a:endParaRPr>
        </a:p>
      </dgm:t>
    </dgm:pt>
    <dgm:pt modelId="{A2AA8D05-7D22-1A48-A646-442747440D4E}" type="sibTrans" cxnId="{8368970E-4BD1-DB40-B271-C57C9C2B2AFA}">
      <dgm:prSet/>
      <dgm:spPr/>
      <dgm:t>
        <a:bodyPr/>
        <a:lstStyle/>
        <a:p>
          <a:endParaRPr lang="en-US"/>
        </a:p>
      </dgm:t>
    </dgm:pt>
    <dgm:pt modelId="{380D3DF7-334C-9D4A-BE45-11AF3B55756F}" type="parTrans" cxnId="{8368970E-4BD1-DB40-B271-C57C9C2B2AFA}">
      <dgm:prSet/>
      <dgm:spPr/>
      <dgm:t>
        <a:bodyPr/>
        <a:lstStyle/>
        <a:p>
          <a:endParaRPr lang="en-US"/>
        </a:p>
      </dgm:t>
    </dgm:pt>
    <dgm:pt modelId="{3CD844B3-3F7F-FE40-AF2B-3C98990A4400}" type="pres">
      <dgm:prSet presAssocID="{F0EDFACE-1CF4-5E4B-A4CD-049B22524924}" presName="Name0" presStyleCnt="0">
        <dgm:presLayoutVars>
          <dgm:chMax val="5"/>
          <dgm:chPref val="5"/>
          <dgm:dir/>
          <dgm:animLvl val="lvl"/>
        </dgm:presLayoutVars>
      </dgm:prSet>
      <dgm:spPr/>
      <dgm:t>
        <a:bodyPr/>
        <a:lstStyle/>
        <a:p>
          <a:endParaRPr lang="en-US"/>
        </a:p>
      </dgm:t>
    </dgm:pt>
    <dgm:pt modelId="{953666B0-0B5F-804A-A02F-3BBFCA9C2145}" type="pres">
      <dgm:prSet presAssocID="{9D7E7EBE-5B90-6A45-B08F-7B2EFDB76FBC}" presName="parentText1" presStyleLbl="node1" presStyleIdx="0" presStyleCnt="4">
        <dgm:presLayoutVars>
          <dgm:chMax/>
          <dgm:chPref val="3"/>
          <dgm:bulletEnabled val="1"/>
        </dgm:presLayoutVars>
      </dgm:prSet>
      <dgm:spPr/>
      <dgm:t>
        <a:bodyPr/>
        <a:lstStyle/>
        <a:p>
          <a:endParaRPr lang="en-US"/>
        </a:p>
      </dgm:t>
    </dgm:pt>
    <dgm:pt modelId="{52363FDB-C437-9E46-A6A2-68460B8A7E19}" type="pres">
      <dgm:prSet presAssocID="{9D7E7EBE-5B90-6A45-B08F-7B2EFDB76FBC}" presName="childText1" presStyleLbl="solidAlignAcc1" presStyleIdx="0" presStyleCnt="4">
        <dgm:presLayoutVars>
          <dgm:chMax val="0"/>
          <dgm:chPref val="0"/>
          <dgm:bulletEnabled val="1"/>
        </dgm:presLayoutVars>
      </dgm:prSet>
      <dgm:spPr/>
      <dgm:t>
        <a:bodyPr/>
        <a:lstStyle/>
        <a:p>
          <a:endParaRPr lang="en-US"/>
        </a:p>
      </dgm:t>
    </dgm:pt>
    <dgm:pt modelId="{AAA5362B-1982-5440-B463-374B5A9045D3}" type="pres">
      <dgm:prSet presAssocID="{451EC13A-18BC-1F4B-AC91-EEFC0808E76C}" presName="parentText2" presStyleLbl="node1" presStyleIdx="1" presStyleCnt="4">
        <dgm:presLayoutVars>
          <dgm:chMax/>
          <dgm:chPref val="3"/>
          <dgm:bulletEnabled val="1"/>
        </dgm:presLayoutVars>
      </dgm:prSet>
      <dgm:spPr/>
      <dgm:t>
        <a:bodyPr/>
        <a:lstStyle/>
        <a:p>
          <a:endParaRPr lang="en-US"/>
        </a:p>
      </dgm:t>
    </dgm:pt>
    <dgm:pt modelId="{5AA8AF6C-A0CD-AB43-8CA5-575D0A367DF8}" type="pres">
      <dgm:prSet presAssocID="{451EC13A-18BC-1F4B-AC91-EEFC0808E76C}" presName="childText2" presStyleLbl="solidAlignAcc1" presStyleIdx="1" presStyleCnt="4">
        <dgm:presLayoutVars>
          <dgm:chMax val="0"/>
          <dgm:chPref val="0"/>
          <dgm:bulletEnabled val="1"/>
        </dgm:presLayoutVars>
      </dgm:prSet>
      <dgm:spPr/>
      <dgm:t>
        <a:bodyPr/>
        <a:lstStyle/>
        <a:p>
          <a:endParaRPr lang="en-US"/>
        </a:p>
      </dgm:t>
    </dgm:pt>
    <dgm:pt modelId="{A1347E69-EF85-E247-AFBE-C1E8EF4FD1D8}" type="pres">
      <dgm:prSet presAssocID="{E060BEC2-1CE6-064C-A673-A7F5EC325AA3}" presName="parentText3" presStyleLbl="node1" presStyleIdx="2" presStyleCnt="4">
        <dgm:presLayoutVars>
          <dgm:chMax/>
          <dgm:chPref val="3"/>
          <dgm:bulletEnabled val="1"/>
        </dgm:presLayoutVars>
      </dgm:prSet>
      <dgm:spPr/>
      <dgm:t>
        <a:bodyPr/>
        <a:lstStyle/>
        <a:p>
          <a:endParaRPr lang="en-US"/>
        </a:p>
      </dgm:t>
    </dgm:pt>
    <dgm:pt modelId="{305D2F75-78E1-C64D-8C7A-CBFFC2B43C8C}" type="pres">
      <dgm:prSet presAssocID="{E060BEC2-1CE6-064C-A673-A7F5EC325AA3}" presName="childText3" presStyleLbl="solidAlignAcc1" presStyleIdx="2" presStyleCnt="4">
        <dgm:presLayoutVars>
          <dgm:chMax val="0"/>
          <dgm:chPref val="0"/>
          <dgm:bulletEnabled val="1"/>
        </dgm:presLayoutVars>
      </dgm:prSet>
      <dgm:spPr/>
      <dgm:t>
        <a:bodyPr/>
        <a:lstStyle/>
        <a:p>
          <a:endParaRPr lang="en-US"/>
        </a:p>
      </dgm:t>
    </dgm:pt>
    <dgm:pt modelId="{E3C4DE10-1D80-0049-A3BF-8147B70D2A15}" type="pres">
      <dgm:prSet presAssocID="{7DC49C44-4CC9-3D42-BE81-62B4F8C34DB4}" presName="parentText4" presStyleLbl="node1" presStyleIdx="3" presStyleCnt="4">
        <dgm:presLayoutVars>
          <dgm:chMax/>
          <dgm:chPref val="3"/>
          <dgm:bulletEnabled val="1"/>
        </dgm:presLayoutVars>
      </dgm:prSet>
      <dgm:spPr/>
      <dgm:t>
        <a:bodyPr/>
        <a:lstStyle/>
        <a:p>
          <a:endParaRPr lang="en-US"/>
        </a:p>
      </dgm:t>
    </dgm:pt>
    <dgm:pt modelId="{5039F704-3CBB-424A-9FEC-9E3E2469CDEF}" type="pres">
      <dgm:prSet presAssocID="{7DC49C44-4CC9-3D42-BE81-62B4F8C34DB4}" presName="childText4" presStyleLbl="solidAlignAcc1" presStyleIdx="3" presStyleCnt="4">
        <dgm:presLayoutVars>
          <dgm:chMax val="0"/>
          <dgm:chPref val="0"/>
          <dgm:bulletEnabled val="1"/>
        </dgm:presLayoutVars>
      </dgm:prSet>
      <dgm:spPr/>
      <dgm:t>
        <a:bodyPr/>
        <a:lstStyle/>
        <a:p>
          <a:endParaRPr lang="en-US"/>
        </a:p>
      </dgm:t>
    </dgm:pt>
  </dgm:ptLst>
  <dgm:cxnLst>
    <dgm:cxn modelId="{ACA0A2F6-534D-4546-866C-8DF680239B32}" type="presOf" srcId="{B407C560-7F7F-614C-AAE3-F0DC9111A21F}" destId="{5AA8AF6C-A0CD-AB43-8CA5-575D0A367DF8}" srcOrd="0" destOrd="0" presId="urn:microsoft.com/office/officeart/2009/3/layout/IncreasingArrowsProcess"/>
    <dgm:cxn modelId="{32F44BDE-3529-5B4F-A2CD-8ECB91C0C382}" type="presOf" srcId="{9D7E7EBE-5B90-6A45-B08F-7B2EFDB76FBC}" destId="{953666B0-0B5F-804A-A02F-3BBFCA9C2145}" srcOrd="0" destOrd="0" presId="urn:microsoft.com/office/officeart/2009/3/layout/IncreasingArrowsProcess"/>
    <dgm:cxn modelId="{0455340F-28CE-BE46-8FCF-5E99F490FE9B}" type="presOf" srcId="{21DFA037-7B41-354C-B3A4-C7E23BF742F3}" destId="{5039F704-3CBB-424A-9FEC-9E3E2469CDEF}" srcOrd="0" destOrd="3" presId="urn:microsoft.com/office/officeart/2009/3/layout/IncreasingArrowsProcess"/>
    <dgm:cxn modelId="{0757EA0A-1FEA-E840-98BC-16F382632C5A}" srcId="{E060BEC2-1CE6-064C-A673-A7F5EC325AA3}" destId="{729E9C6E-FE40-0541-880A-4E79578D4B04}" srcOrd="0" destOrd="0" parTransId="{0A03EEF8-F988-8448-B3B4-2153FBB5C420}" sibTransId="{34975E28-09EC-9645-8DEA-DAE81F5461E9}"/>
    <dgm:cxn modelId="{78911402-F2FF-C44F-B1E8-83892064A0CF}" type="presOf" srcId="{451EC13A-18BC-1F4B-AC91-EEFC0808E76C}" destId="{AAA5362B-1982-5440-B463-374B5A9045D3}" srcOrd="0" destOrd="0" presId="urn:microsoft.com/office/officeart/2009/3/layout/IncreasingArrowsProcess"/>
    <dgm:cxn modelId="{892BA1B8-F905-854E-9035-96CE83575BCC}" srcId="{7DC49C44-4CC9-3D42-BE81-62B4F8C34DB4}" destId="{321775DD-695A-5B44-8098-AEF06C52859D}" srcOrd="0" destOrd="0" parTransId="{9A61B5DF-B009-F749-9277-40E096350DDA}" sibTransId="{E25F88EF-AD3B-F349-89AE-F5CB4DEBCA72}"/>
    <dgm:cxn modelId="{69AFEA95-D844-0E4E-A04A-F090435801BA}" type="presOf" srcId="{F0EDFACE-1CF4-5E4B-A4CD-049B22524924}" destId="{3CD844B3-3F7F-FE40-AF2B-3C98990A4400}" srcOrd="0" destOrd="0" presId="urn:microsoft.com/office/officeart/2009/3/layout/IncreasingArrowsProcess"/>
    <dgm:cxn modelId="{EBD8D6FE-4392-2842-95E7-E89E966A83E7}" srcId="{F0EDFACE-1CF4-5E4B-A4CD-049B22524924}" destId="{9D7E7EBE-5B90-6A45-B08F-7B2EFDB76FBC}" srcOrd="0" destOrd="0" parTransId="{37365D1C-A2A1-E544-BCC7-E15E72AF7879}" sibTransId="{1761EF82-5C7F-E947-886F-17AC4A319746}"/>
    <dgm:cxn modelId="{CD8DF0EE-64D6-B042-A1BA-171C4155976E}" srcId="{F0EDFACE-1CF4-5E4B-A4CD-049B22524924}" destId="{E060BEC2-1CE6-064C-A673-A7F5EC325AA3}" srcOrd="2" destOrd="0" parTransId="{6DD596A8-CDB0-4540-9AD1-5B9BAA0B99F9}" sibTransId="{62387453-EF60-C947-A313-272615EC105D}"/>
    <dgm:cxn modelId="{5B67B053-A264-A143-975A-977346F38506}" srcId="{F0EDFACE-1CF4-5E4B-A4CD-049B22524924}" destId="{7DC49C44-4CC9-3D42-BE81-62B4F8C34DB4}" srcOrd="3" destOrd="0" parTransId="{F1ED4351-6F59-F34C-BBF6-394BB0A3CC0D}" sibTransId="{41499B07-BBDB-E94C-AB81-565D0366471F}"/>
    <dgm:cxn modelId="{C55CCE2F-57A0-9342-9B73-BE738D4ABD72}" srcId="{451EC13A-18BC-1F4B-AC91-EEFC0808E76C}" destId="{B407C560-7F7F-614C-AAE3-F0DC9111A21F}" srcOrd="0" destOrd="0" parTransId="{C8717DDA-887C-2A41-9972-CA86A5DC347F}" sibTransId="{8112CF9F-A033-E143-BF34-B74240A1C38B}"/>
    <dgm:cxn modelId="{82035639-5579-5147-A4E5-46FC9978CC2C}" srcId="{7DC49C44-4CC9-3D42-BE81-62B4F8C34DB4}" destId="{21DFA037-7B41-354C-B3A4-C7E23BF742F3}" srcOrd="3" destOrd="0" parTransId="{11A9CB3C-01A6-4A40-BEEA-F23820088679}" sibTransId="{0A30A4D6-CE84-9641-9B4F-7023FD746252}"/>
    <dgm:cxn modelId="{7C0AE3B4-AF1D-204E-87D6-C39F88A2C3E0}" type="presOf" srcId="{0221458D-2793-0442-82D5-8168E1927EAC}" destId="{5039F704-3CBB-424A-9FEC-9E3E2469CDEF}" srcOrd="0" destOrd="2" presId="urn:microsoft.com/office/officeart/2009/3/layout/IncreasingArrowsProcess"/>
    <dgm:cxn modelId="{8368970E-4BD1-DB40-B271-C57C9C2B2AFA}" srcId="{F0EDFACE-1CF4-5E4B-A4CD-049B22524924}" destId="{451EC13A-18BC-1F4B-AC91-EEFC0808E76C}" srcOrd="1" destOrd="0" parTransId="{380D3DF7-334C-9D4A-BE45-11AF3B55756F}" sibTransId="{A2AA8D05-7D22-1A48-A646-442747440D4E}"/>
    <dgm:cxn modelId="{B591330C-30B8-0343-848D-8627D9EE62EC}" type="presOf" srcId="{6CBA8498-0909-1542-AB4F-847B71EE5BFD}" destId="{5039F704-3CBB-424A-9FEC-9E3E2469CDEF}" srcOrd="0" destOrd="1" presId="urn:microsoft.com/office/officeart/2009/3/layout/IncreasingArrowsProcess"/>
    <dgm:cxn modelId="{D8DA6793-A304-6547-9C8D-3F93B8F787A7}" srcId="{7DC49C44-4CC9-3D42-BE81-62B4F8C34DB4}" destId="{6CBA8498-0909-1542-AB4F-847B71EE5BFD}" srcOrd="1" destOrd="0" parTransId="{9C23C23B-5C35-3841-B3FB-35320847A0FA}" sibTransId="{C42785CB-1E4A-DE42-BFBB-944577E5C6F5}"/>
    <dgm:cxn modelId="{87395495-C60B-EE41-8C30-703EA5F61248}" type="presOf" srcId="{729E9C6E-FE40-0541-880A-4E79578D4B04}" destId="{305D2F75-78E1-C64D-8C7A-CBFFC2B43C8C}" srcOrd="0" destOrd="0" presId="urn:microsoft.com/office/officeart/2009/3/layout/IncreasingArrowsProcess"/>
    <dgm:cxn modelId="{E8B424D2-70A7-AE40-A11A-D7455110304B}" srcId="{9D7E7EBE-5B90-6A45-B08F-7B2EFDB76FBC}" destId="{0B64742F-7036-4F43-A0B5-11A3CF68603F}" srcOrd="0" destOrd="0" parTransId="{D63FBCF1-78B9-6346-B3C3-7504DEEA2FBF}" sibTransId="{E586673E-CC6C-174D-92EA-592E1DC2062F}"/>
    <dgm:cxn modelId="{757A2A88-D3AC-4944-A3C0-FF7EB9410535}" type="presOf" srcId="{321775DD-695A-5B44-8098-AEF06C52859D}" destId="{5039F704-3CBB-424A-9FEC-9E3E2469CDEF}" srcOrd="0" destOrd="0" presId="urn:microsoft.com/office/officeart/2009/3/layout/IncreasingArrowsProcess"/>
    <dgm:cxn modelId="{7C78D46E-CE2F-0845-B266-CAC5B45BDFF8}" type="presOf" srcId="{E060BEC2-1CE6-064C-A673-A7F5EC325AA3}" destId="{A1347E69-EF85-E247-AFBE-C1E8EF4FD1D8}" srcOrd="0" destOrd="0" presId="urn:microsoft.com/office/officeart/2009/3/layout/IncreasingArrowsProcess"/>
    <dgm:cxn modelId="{4017E994-2B70-B140-949A-77BA6FC0E804}" type="presOf" srcId="{0B64742F-7036-4F43-A0B5-11A3CF68603F}" destId="{52363FDB-C437-9E46-A6A2-68460B8A7E19}" srcOrd="0" destOrd="0" presId="urn:microsoft.com/office/officeart/2009/3/layout/IncreasingArrowsProcess"/>
    <dgm:cxn modelId="{0D682EF8-DC4E-2546-B589-004FBDD18D6C}" srcId="{7DC49C44-4CC9-3D42-BE81-62B4F8C34DB4}" destId="{0221458D-2793-0442-82D5-8168E1927EAC}" srcOrd="2" destOrd="0" parTransId="{1989E707-114F-3441-8F80-DD9362B7AF32}" sibTransId="{F6E88491-EE0D-DF41-A5F6-0638BD17F3A9}"/>
    <dgm:cxn modelId="{B3498D57-997A-8E49-9F18-A8FA84F11BDB}" type="presOf" srcId="{7DC49C44-4CC9-3D42-BE81-62B4F8C34DB4}" destId="{E3C4DE10-1D80-0049-A3BF-8147B70D2A15}" srcOrd="0" destOrd="0" presId="urn:microsoft.com/office/officeart/2009/3/layout/IncreasingArrowsProcess"/>
    <dgm:cxn modelId="{1FD5A50F-883C-BB4A-B988-B07DCB2CBC44}" type="presParOf" srcId="{3CD844B3-3F7F-FE40-AF2B-3C98990A4400}" destId="{953666B0-0B5F-804A-A02F-3BBFCA9C2145}" srcOrd="0" destOrd="0" presId="urn:microsoft.com/office/officeart/2009/3/layout/IncreasingArrowsProcess"/>
    <dgm:cxn modelId="{9BCC9807-A27D-EC44-9A30-C4B6495F5197}" type="presParOf" srcId="{3CD844B3-3F7F-FE40-AF2B-3C98990A4400}" destId="{52363FDB-C437-9E46-A6A2-68460B8A7E19}" srcOrd="1" destOrd="0" presId="urn:microsoft.com/office/officeart/2009/3/layout/IncreasingArrowsProcess"/>
    <dgm:cxn modelId="{A6C4834A-08C8-2C4D-928B-4F5970DBAC43}" type="presParOf" srcId="{3CD844B3-3F7F-FE40-AF2B-3C98990A4400}" destId="{AAA5362B-1982-5440-B463-374B5A9045D3}" srcOrd="2" destOrd="0" presId="urn:microsoft.com/office/officeart/2009/3/layout/IncreasingArrowsProcess"/>
    <dgm:cxn modelId="{AD952C96-F9B4-5C41-BB0E-8CD6F11081E4}" type="presParOf" srcId="{3CD844B3-3F7F-FE40-AF2B-3C98990A4400}" destId="{5AA8AF6C-A0CD-AB43-8CA5-575D0A367DF8}" srcOrd="3" destOrd="0" presId="urn:microsoft.com/office/officeart/2009/3/layout/IncreasingArrowsProcess"/>
    <dgm:cxn modelId="{8168DFBB-D43D-1943-AB37-5A4986A5E953}" type="presParOf" srcId="{3CD844B3-3F7F-FE40-AF2B-3C98990A4400}" destId="{A1347E69-EF85-E247-AFBE-C1E8EF4FD1D8}" srcOrd="4" destOrd="0" presId="urn:microsoft.com/office/officeart/2009/3/layout/IncreasingArrowsProcess"/>
    <dgm:cxn modelId="{8DAF4997-3F7F-2748-AA22-E5F6C9B4D1A0}" type="presParOf" srcId="{3CD844B3-3F7F-FE40-AF2B-3C98990A4400}" destId="{305D2F75-78E1-C64D-8C7A-CBFFC2B43C8C}" srcOrd="5" destOrd="0" presId="urn:microsoft.com/office/officeart/2009/3/layout/IncreasingArrowsProcess"/>
    <dgm:cxn modelId="{1774B0B0-574A-5346-8DEB-EBDBA62D48F9}" type="presParOf" srcId="{3CD844B3-3F7F-FE40-AF2B-3C98990A4400}" destId="{E3C4DE10-1D80-0049-A3BF-8147B70D2A15}" srcOrd="6" destOrd="0" presId="urn:microsoft.com/office/officeart/2009/3/layout/IncreasingArrowsProcess"/>
    <dgm:cxn modelId="{7AAE2526-A5E8-9A40-BCE2-21A9AFAB111E}" type="presParOf" srcId="{3CD844B3-3F7F-FE40-AF2B-3C98990A4400}" destId="{5039F704-3CBB-424A-9FEC-9E3E2469CDEF}"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F56C9-1B68-42A0-AA15-1ED1D60053F2}">
      <dsp:nvSpPr>
        <dsp:cNvPr id="0" name=""/>
        <dsp:cNvSpPr/>
      </dsp:nvSpPr>
      <dsp:spPr>
        <a:xfrm>
          <a:off x="3505202" y="2459071"/>
          <a:ext cx="2640330" cy="2354883"/>
        </a:xfrm>
        <a:prstGeom prst="gear9">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mj-lt"/>
            </a:rPr>
            <a:t>Structures</a:t>
          </a:r>
        </a:p>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mj-lt"/>
            </a:rPr>
            <a:t>&amp;</a:t>
          </a:r>
        </a:p>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mj-lt"/>
            </a:rPr>
            <a:t> Policies</a:t>
          </a:r>
          <a:endParaRPr lang="en-US" sz="2800" kern="1200" dirty="0">
            <a:effectLst>
              <a:outerShdw blurRad="38100" dist="38100" dir="2700000" algn="tl">
                <a:srgbClr val="000000">
                  <a:alpha val="43137"/>
                </a:srgbClr>
              </a:outerShdw>
            </a:effectLst>
            <a:latin typeface="+mj-lt"/>
          </a:endParaRPr>
        </a:p>
      </dsp:txBody>
      <dsp:txXfrm>
        <a:off x="4014692" y="3010691"/>
        <a:ext cx="1621350" cy="1210459"/>
      </dsp:txXfrm>
    </dsp:sp>
    <dsp:sp modelId="{527123D7-B316-4D35-8E5E-B500D56C591F}">
      <dsp:nvSpPr>
        <dsp:cNvPr id="0" name=""/>
        <dsp:cNvSpPr/>
      </dsp:nvSpPr>
      <dsp:spPr>
        <a:xfrm>
          <a:off x="2225031" y="1885754"/>
          <a:ext cx="1584966" cy="1767849"/>
        </a:xfrm>
        <a:prstGeom prst="gear6">
          <a:avLst/>
        </a:prstGeom>
        <a:solidFill>
          <a:schemeClr val="accent5">
            <a:hueOff val="-4990873"/>
            <a:satOff val="-7727"/>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rPr>
            <a:t>Explicit</a:t>
          </a:r>
        </a:p>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rPr>
            <a:t>Bias</a:t>
          </a:r>
          <a:endParaRPr lang="en-US" sz="1900" b="1" kern="1200" dirty="0">
            <a:solidFill>
              <a:schemeClr val="bg1"/>
            </a:solidFill>
            <a:effectLst>
              <a:outerShdw blurRad="38100" dist="38100" dir="2700000" algn="tl">
                <a:srgbClr val="000000">
                  <a:alpha val="43137"/>
                </a:srgbClr>
              </a:outerShdw>
            </a:effectLst>
            <a:latin typeface="+mj-lt"/>
          </a:endParaRPr>
        </a:p>
      </dsp:txBody>
      <dsp:txXfrm>
        <a:off x="2624051" y="2314167"/>
        <a:ext cx="786926" cy="911023"/>
      </dsp:txXfrm>
    </dsp:sp>
    <dsp:sp modelId="{7F7D0C30-E2B8-4591-B457-AB2C65FD8C33}">
      <dsp:nvSpPr>
        <dsp:cNvPr id="0" name=""/>
        <dsp:cNvSpPr/>
      </dsp:nvSpPr>
      <dsp:spPr>
        <a:xfrm rot="20700000">
          <a:off x="3067894" y="226180"/>
          <a:ext cx="2135896" cy="2164085"/>
        </a:xfrm>
        <a:prstGeom prst="gear6">
          <a:avLst/>
        </a:prstGeom>
        <a:solidFill>
          <a:schemeClr val="accent5">
            <a:hueOff val="-9981746"/>
            <a:satOff val="-15454"/>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effectLst>
                <a:outerShdw blurRad="38100" dist="38100" dir="2700000" algn="tl">
                  <a:srgbClr val="000000">
                    <a:alpha val="43137"/>
                  </a:srgbClr>
                </a:outerShdw>
              </a:effectLst>
              <a:latin typeface="+mj-lt"/>
            </a:rPr>
            <a:t>Implicit</a:t>
          </a:r>
        </a:p>
        <a:p>
          <a:pPr lvl="0" algn="ctr" defTabSz="1244600">
            <a:lnSpc>
              <a:spcPct val="90000"/>
            </a:lnSpc>
            <a:spcBef>
              <a:spcPct val="0"/>
            </a:spcBef>
            <a:spcAft>
              <a:spcPct val="35000"/>
            </a:spcAft>
          </a:pPr>
          <a:r>
            <a:rPr lang="en-US" sz="2800" kern="1200" dirty="0" smtClean="0">
              <a:solidFill>
                <a:srgbClr val="FFFF00"/>
              </a:solidFill>
              <a:effectLst>
                <a:outerShdw blurRad="38100" dist="38100" dir="2700000" algn="tl">
                  <a:srgbClr val="000000">
                    <a:alpha val="43137"/>
                  </a:srgbClr>
                </a:outerShdw>
              </a:effectLst>
              <a:latin typeface="+mj-lt"/>
            </a:rPr>
            <a:t>Bias</a:t>
          </a:r>
          <a:endParaRPr lang="en-US" sz="2800" kern="1200" dirty="0">
            <a:solidFill>
              <a:srgbClr val="FFFF00"/>
            </a:solidFill>
            <a:effectLst>
              <a:outerShdw blurRad="38100" dist="38100" dir="2700000" algn="tl">
                <a:srgbClr val="000000">
                  <a:alpha val="43137"/>
                </a:srgbClr>
              </a:outerShdw>
            </a:effectLst>
            <a:latin typeface="+mj-lt"/>
          </a:endParaRPr>
        </a:p>
      </dsp:txBody>
      <dsp:txXfrm rot="-20700000">
        <a:off x="3534687" y="702499"/>
        <a:ext cx="1202311" cy="1211446"/>
      </dsp:txXfrm>
    </dsp:sp>
    <dsp:sp modelId="{176F4A52-CEC3-48E0-8C39-D01AEFA1CB25}">
      <dsp:nvSpPr>
        <dsp:cNvPr id="0" name=""/>
        <dsp:cNvSpPr/>
      </dsp:nvSpPr>
      <dsp:spPr>
        <a:xfrm>
          <a:off x="4039338" y="2054337"/>
          <a:ext cx="2581659" cy="3099147"/>
        </a:xfrm>
        <a:prstGeom prst="circularArrow">
          <a:avLst>
            <a:gd name="adj1" fmla="val 4687"/>
            <a:gd name="adj2" fmla="val 299029"/>
            <a:gd name="adj3" fmla="val 2528961"/>
            <a:gd name="adj4" fmla="val 15833983"/>
            <a:gd name="adj5" fmla="val 5469"/>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A86E9271-AF14-44AC-A3D4-C36002557F02}">
      <dsp:nvSpPr>
        <dsp:cNvPr id="0" name=""/>
        <dsp:cNvSpPr/>
      </dsp:nvSpPr>
      <dsp:spPr>
        <a:xfrm>
          <a:off x="1600208" y="1504768"/>
          <a:ext cx="2455506" cy="2455506"/>
        </a:xfrm>
        <a:prstGeom prst="leftCircularArrow">
          <a:avLst>
            <a:gd name="adj1" fmla="val 6452"/>
            <a:gd name="adj2" fmla="val 429999"/>
            <a:gd name="adj3" fmla="val 10489124"/>
            <a:gd name="adj4" fmla="val 14837806"/>
            <a:gd name="adj5" fmla="val 7527"/>
          </a:avLst>
        </a:prstGeom>
        <a:solidFill>
          <a:schemeClr val="accent5">
            <a:hueOff val="-4990873"/>
            <a:satOff val="-7727"/>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0EC98BC8-E090-45D1-8F3D-716A34395089}">
      <dsp:nvSpPr>
        <dsp:cNvPr id="0" name=""/>
        <dsp:cNvSpPr/>
      </dsp:nvSpPr>
      <dsp:spPr>
        <a:xfrm>
          <a:off x="2590807" y="-247837"/>
          <a:ext cx="2647530" cy="2647530"/>
        </a:xfrm>
        <a:prstGeom prst="circularArrow">
          <a:avLst>
            <a:gd name="adj1" fmla="val 5984"/>
            <a:gd name="adj2" fmla="val 394124"/>
            <a:gd name="adj3" fmla="val 13313824"/>
            <a:gd name="adj4" fmla="val 10508221"/>
            <a:gd name="adj5" fmla="val 6981"/>
          </a:avLst>
        </a:prstGeom>
        <a:solidFill>
          <a:schemeClr val="accent5">
            <a:hueOff val="-9981746"/>
            <a:satOff val="-15454"/>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E81B-BC8F-4046-8808-1D7297C37A05}">
      <dsp:nvSpPr>
        <dsp:cNvPr id="0" name=""/>
        <dsp:cNvSpPr/>
      </dsp:nvSpPr>
      <dsp:spPr>
        <a:xfrm>
          <a:off x="2743210" y="76199"/>
          <a:ext cx="2184945" cy="1092472"/>
        </a:xfrm>
        <a:prstGeom prst="roundRect">
          <a:avLst>
            <a:gd name="adj" fmla="val 10000"/>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Power</a:t>
          </a:r>
        </a:p>
        <a:p>
          <a:pPr lvl="0" algn="ctr" defTabSz="800100">
            <a:lnSpc>
              <a:spcPct val="90000"/>
            </a:lnSpc>
            <a:spcBef>
              <a:spcPct val="0"/>
            </a:spcBef>
            <a:spcAft>
              <a:spcPct val="35000"/>
            </a:spcAft>
          </a:pPr>
          <a:r>
            <a:rPr lang="en-US" sz="1800" kern="1200" dirty="0" smtClean="0"/>
            <a:t>(Organization &amp; Collaboration)</a:t>
          </a:r>
          <a:endParaRPr lang="en-US" sz="1800" kern="1200" dirty="0"/>
        </a:p>
      </dsp:txBody>
      <dsp:txXfrm>
        <a:off x="2775207" y="108196"/>
        <a:ext cx="2120951" cy="1028478"/>
      </dsp:txXfrm>
    </dsp:sp>
    <dsp:sp modelId="{0E88246C-B173-4F40-B8F2-B1A703CDC62E}">
      <dsp:nvSpPr>
        <dsp:cNvPr id="0" name=""/>
        <dsp:cNvSpPr/>
      </dsp:nvSpPr>
      <dsp:spPr>
        <a:xfrm rot="3399287">
          <a:off x="4269706" y="1956788"/>
          <a:ext cx="1139582" cy="382365"/>
        </a:xfrm>
        <a:prstGeom prst="lef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384416" y="2033261"/>
        <a:ext cx="910163" cy="229419"/>
      </dsp:txXfrm>
    </dsp:sp>
    <dsp:sp modelId="{C6CFC3EB-35DC-431A-86B7-90DD9DCB00F5}">
      <dsp:nvSpPr>
        <dsp:cNvPr id="0" name=""/>
        <dsp:cNvSpPr/>
      </dsp:nvSpPr>
      <dsp:spPr>
        <a:xfrm>
          <a:off x="4750838" y="3127271"/>
          <a:ext cx="2184945" cy="1092472"/>
        </a:xfrm>
        <a:prstGeom prst="roundRect">
          <a:avLst>
            <a:gd name="adj" fmla="val 10000"/>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Structural Racialization</a:t>
          </a:r>
        </a:p>
        <a:p>
          <a:pPr lvl="0" algn="ctr" defTabSz="800100">
            <a:lnSpc>
              <a:spcPct val="90000"/>
            </a:lnSpc>
            <a:spcBef>
              <a:spcPct val="0"/>
            </a:spcBef>
            <a:spcAft>
              <a:spcPct val="35000"/>
            </a:spcAft>
          </a:pPr>
          <a:endParaRPr lang="en-US" sz="1800" kern="1200" dirty="0"/>
        </a:p>
      </dsp:txBody>
      <dsp:txXfrm>
        <a:off x="4782835" y="3159268"/>
        <a:ext cx="2120951" cy="1028478"/>
      </dsp:txXfrm>
    </dsp:sp>
    <dsp:sp modelId="{185230C7-8271-4813-9884-930C1CBFE027}">
      <dsp:nvSpPr>
        <dsp:cNvPr id="0" name=""/>
        <dsp:cNvSpPr/>
      </dsp:nvSpPr>
      <dsp:spPr>
        <a:xfrm rot="10800000">
          <a:off x="3468808" y="3482324"/>
          <a:ext cx="1139582" cy="382365"/>
        </a:xfrm>
        <a:prstGeom prst="lef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583517" y="3558797"/>
        <a:ext cx="910163" cy="229419"/>
      </dsp:txXfrm>
    </dsp:sp>
    <dsp:sp modelId="{4D457CF1-188C-4FFC-9636-2B2A37D7E8C2}">
      <dsp:nvSpPr>
        <dsp:cNvPr id="0" name=""/>
        <dsp:cNvSpPr/>
      </dsp:nvSpPr>
      <dsp:spPr>
        <a:xfrm>
          <a:off x="1141415" y="3127271"/>
          <a:ext cx="2184945" cy="1092472"/>
        </a:xfrm>
        <a:prstGeom prst="roundRect">
          <a:avLst>
            <a:gd name="adj" fmla="val 10000"/>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Implicit Bias</a:t>
          </a:r>
        </a:p>
        <a:p>
          <a:pPr lvl="0" algn="ctr" defTabSz="800100">
            <a:lnSpc>
              <a:spcPct val="90000"/>
            </a:lnSpc>
            <a:spcBef>
              <a:spcPct val="0"/>
            </a:spcBef>
            <a:spcAft>
              <a:spcPct val="35000"/>
            </a:spcAft>
          </a:pPr>
          <a:r>
            <a:rPr lang="en-US" sz="1800" kern="1200" dirty="0" smtClean="0"/>
            <a:t>(Communication)</a:t>
          </a:r>
          <a:endParaRPr lang="en-US" sz="1800" kern="1200" dirty="0"/>
        </a:p>
      </dsp:txBody>
      <dsp:txXfrm>
        <a:off x="1173412" y="3159268"/>
        <a:ext cx="2120951" cy="1028478"/>
      </dsp:txXfrm>
    </dsp:sp>
    <dsp:sp modelId="{DACBC18B-2F0B-49D1-9CF7-6F58C5CBD763}">
      <dsp:nvSpPr>
        <dsp:cNvPr id="0" name=""/>
        <dsp:cNvSpPr/>
      </dsp:nvSpPr>
      <dsp:spPr>
        <a:xfrm rot="17861952">
          <a:off x="2464994" y="1956788"/>
          <a:ext cx="1139582" cy="382365"/>
        </a:xfrm>
        <a:prstGeom prst="lef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579704" y="2033261"/>
        <a:ext cx="910163" cy="229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666B0-0B5F-804A-A02F-3BBFCA9C2145}">
      <dsp:nvSpPr>
        <dsp:cNvPr id="0" name=""/>
        <dsp:cNvSpPr/>
      </dsp:nvSpPr>
      <dsp:spPr>
        <a:xfrm>
          <a:off x="0" y="546956"/>
          <a:ext cx="8555055" cy="1245487"/>
        </a:xfrm>
        <a:prstGeom prst="rightArrow">
          <a:avLst>
            <a:gd name="adj1" fmla="val 50000"/>
            <a:gd name="adj2" fmla="val 5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254000" bIns="197721"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 Institutional / Explicit</a:t>
          </a:r>
          <a:endParaRPr lang="en-US" sz="1600" b="1" kern="1200" dirty="0">
            <a:solidFill>
              <a:schemeClr val="tx1"/>
            </a:solidFill>
          </a:endParaRPr>
        </a:p>
      </dsp:txBody>
      <dsp:txXfrm>
        <a:off x="0" y="858328"/>
        <a:ext cx="8243683" cy="622743"/>
      </dsp:txXfrm>
    </dsp:sp>
    <dsp:sp modelId="{52363FDB-C437-9E46-A6A2-68460B8A7E19}">
      <dsp:nvSpPr>
        <dsp:cNvPr id="0" name=""/>
        <dsp:cNvSpPr/>
      </dsp:nvSpPr>
      <dsp:spPr>
        <a:xfrm>
          <a:off x="0" y="1509439"/>
          <a:ext cx="1971940" cy="2303776"/>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0" i="1" kern="1200" dirty="0" smtClean="0">
              <a:solidFill>
                <a:schemeClr val="tx1"/>
              </a:solidFill>
            </a:rPr>
            <a:t>Policies which explicitly discriminate against a group.</a:t>
          </a:r>
        </a:p>
        <a:p>
          <a:pPr lvl="0" algn="l" defTabSz="666750">
            <a:lnSpc>
              <a:spcPct val="90000"/>
            </a:lnSpc>
            <a:spcBef>
              <a:spcPct val="0"/>
            </a:spcBef>
            <a:spcAft>
              <a:spcPct val="35000"/>
            </a:spcAft>
          </a:pPr>
          <a:endParaRPr lang="en-US" sz="1500" kern="1200" dirty="0" smtClean="0">
            <a:solidFill>
              <a:schemeClr val="tx1"/>
            </a:solidFill>
          </a:endParaRPr>
        </a:p>
        <a:p>
          <a:pPr lvl="0" algn="l" defTabSz="666750">
            <a:lnSpc>
              <a:spcPct val="90000"/>
            </a:lnSpc>
            <a:spcBef>
              <a:spcPct val="0"/>
            </a:spcBef>
            <a:spcAft>
              <a:spcPct val="35000"/>
            </a:spcAft>
          </a:pPr>
          <a:r>
            <a:rPr lang="en-US" sz="1500" b="1" i="1" kern="1200" dirty="0" smtClean="0">
              <a:solidFill>
                <a:schemeClr val="tx1"/>
              </a:solidFill>
            </a:rPr>
            <a:t>Example: </a:t>
          </a:r>
        </a:p>
        <a:p>
          <a:pPr lvl="0" algn="l" defTabSz="666750">
            <a:lnSpc>
              <a:spcPct val="90000"/>
            </a:lnSpc>
            <a:spcBef>
              <a:spcPct val="0"/>
            </a:spcBef>
            <a:spcAft>
              <a:spcPct val="35000"/>
            </a:spcAft>
          </a:pPr>
          <a:r>
            <a:rPr lang="en-US" sz="1500" kern="1200" dirty="0" smtClean="0">
              <a:solidFill>
                <a:schemeClr val="tx1"/>
              </a:solidFill>
            </a:rPr>
            <a:t>Police department refusing to hire people of color.</a:t>
          </a:r>
          <a:endParaRPr lang="en-US" sz="1500" kern="1200" dirty="0">
            <a:solidFill>
              <a:schemeClr val="tx1"/>
            </a:solidFill>
          </a:endParaRPr>
        </a:p>
      </dsp:txBody>
      <dsp:txXfrm>
        <a:off x="0" y="1509439"/>
        <a:ext cx="1971940" cy="2303776"/>
      </dsp:txXfrm>
    </dsp:sp>
    <dsp:sp modelId="{AAA5362B-1982-5440-B463-374B5A9045D3}">
      <dsp:nvSpPr>
        <dsp:cNvPr id="0" name=""/>
        <dsp:cNvSpPr/>
      </dsp:nvSpPr>
      <dsp:spPr>
        <a:xfrm>
          <a:off x="1971940" y="961972"/>
          <a:ext cx="6583114" cy="1245487"/>
        </a:xfrm>
        <a:prstGeom prst="rightArrow">
          <a:avLst>
            <a:gd name="adj1" fmla="val 50000"/>
            <a:gd name="adj2" fmla="val 50000"/>
          </a:avLst>
        </a:prstGeom>
        <a:solidFill>
          <a:schemeClr val="accent3">
            <a:hueOff val="-533306"/>
            <a:satOff val="-5345"/>
            <a:lumOff val="-142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254000" bIns="197721"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b="1" kern="1200" dirty="0" smtClean="0">
              <a:solidFill>
                <a:schemeClr val="tx1"/>
              </a:solidFill>
            </a:rPr>
            <a:t> Institutional / Implicit</a:t>
          </a:r>
          <a:endParaRPr lang="en-US" sz="1600" b="1" kern="1200" dirty="0">
            <a:solidFill>
              <a:schemeClr val="tx1"/>
            </a:solidFill>
          </a:endParaRPr>
        </a:p>
      </dsp:txBody>
      <dsp:txXfrm>
        <a:off x="1971940" y="1273344"/>
        <a:ext cx="6271742" cy="622743"/>
      </dsp:txXfrm>
    </dsp:sp>
    <dsp:sp modelId="{5AA8AF6C-A0CD-AB43-8CA5-575D0A367DF8}">
      <dsp:nvSpPr>
        <dsp:cNvPr id="0" name=""/>
        <dsp:cNvSpPr/>
      </dsp:nvSpPr>
      <dsp:spPr>
        <a:xfrm>
          <a:off x="1971940" y="1924454"/>
          <a:ext cx="1971940" cy="2245056"/>
        </a:xfrm>
        <a:prstGeom prst="rect">
          <a:avLst/>
        </a:prstGeom>
        <a:solidFill>
          <a:schemeClr val="lt1">
            <a:hueOff val="0"/>
            <a:satOff val="0"/>
            <a:lumOff val="0"/>
            <a:alphaOff val="0"/>
          </a:schemeClr>
        </a:solidFill>
        <a:ln w="9525" cap="flat" cmpd="sng" algn="ctr">
          <a:solidFill>
            <a:schemeClr val="accent3">
              <a:hueOff val="-533306"/>
              <a:satOff val="-5345"/>
              <a:lumOff val="-14249"/>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i="1" kern="1200" dirty="0" smtClean="0">
              <a:solidFill>
                <a:schemeClr val="tx1"/>
              </a:solidFill>
            </a:rPr>
            <a:t>Policies that negatively impact one group unintentionally.</a:t>
          </a:r>
        </a:p>
        <a:p>
          <a:pPr lvl="0" algn="l" defTabSz="666750">
            <a:lnSpc>
              <a:spcPct val="90000"/>
            </a:lnSpc>
            <a:spcBef>
              <a:spcPct val="0"/>
            </a:spcBef>
            <a:spcAft>
              <a:spcPct val="35000"/>
            </a:spcAft>
          </a:pPr>
          <a:endParaRPr lang="en-US" sz="1500" kern="1200" dirty="0" smtClean="0">
            <a:solidFill>
              <a:schemeClr val="tx1"/>
            </a:solidFill>
          </a:endParaRPr>
        </a:p>
        <a:p>
          <a:pPr lvl="0" algn="l" defTabSz="666750">
            <a:lnSpc>
              <a:spcPct val="90000"/>
            </a:lnSpc>
            <a:spcBef>
              <a:spcPct val="0"/>
            </a:spcBef>
            <a:spcAft>
              <a:spcPct val="35000"/>
            </a:spcAft>
          </a:pPr>
          <a:r>
            <a:rPr lang="en-US" sz="1500" b="1" i="1" kern="1200" dirty="0" smtClean="0">
              <a:solidFill>
                <a:schemeClr val="tx1"/>
              </a:solidFill>
            </a:rPr>
            <a:t>Example:</a:t>
          </a:r>
        </a:p>
        <a:p>
          <a:pPr lvl="0" algn="l" defTabSz="666750">
            <a:lnSpc>
              <a:spcPct val="90000"/>
            </a:lnSpc>
            <a:spcBef>
              <a:spcPct val="0"/>
            </a:spcBef>
            <a:spcAft>
              <a:spcPct val="35000"/>
            </a:spcAft>
          </a:pPr>
          <a:r>
            <a:rPr lang="en-US" sz="1500" kern="1200" dirty="0" smtClean="0">
              <a:solidFill>
                <a:schemeClr val="tx1"/>
              </a:solidFill>
            </a:rPr>
            <a:t>Police department focusing on street-level drug arrests.</a:t>
          </a:r>
          <a:endParaRPr lang="en-US" sz="1500" kern="1200" dirty="0">
            <a:solidFill>
              <a:schemeClr val="tx1"/>
            </a:solidFill>
          </a:endParaRPr>
        </a:p>
      </dsp:txBody>
      <dsp:txXfrm>
        <a:off x="1971940" y="1924454"/>
        <a:ext cx="1971940" cy="2245056"/>
      </dsp:txXfrm>
    </dsp:sp>
    <dsp:sp modelId="{A1347E69-EF85-E247-AFBE-C1E8EF4FD1D8}">
      <dsp:nvSpPr>
        <dsp:cNvPr id="0" name=""/>
        <dsp:cNvSpPr/>
      </dsp:nvSpPr>
      <dsp:spPr>
        <a:xfrm>
          <a:off x="3943880" y="1376987"/>
          <a:ext cx="4611174" cy="1245487"/>
        </a:xfrm>
        <a:prstGeom prst="rightArrow">
          <a:avLst>
            <a:gd name="adj1" fmla="val 50000"/>
            <a:gd name="adj2" fmla="val 50000"/>
          </a:avLst>
        </a:prstGeom>
        <a:solidFill>
          <a:schemeClr val="accent3">
            <a:hueOff val="-1066613"/>
            <a:satOff val="-10690"/>
            <a:lumOff val="-284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254000" bIns="197721"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 Individual / Explicit</a:t>
          </a:r>
          <a:endParaRPr lang="en-US" sz="1600" b="1" kern="1200" dirty="0">
            <a:solidFill>
              <a:schemeClr val="tx1"/>
            </a:solidFill>
          </a:endParaRPr>
        </a:p>
      </dsp:txBody>
      <dsp:txXfrm>
        <a:off x="3943880" y="1688359"/>
        <a:ext cx="4299802" cy="622743"/>
      </dsp:txXfrm>
    </dsp:sp>
    <dsp:sp modelId="{305D2F75-78E1-C64D-8C7A-CBFFC2B43C8C}">
      <dsp:nvSpPr>
        <dsp:cNvPr id="0" name=""/>
        <dsp:cNvSpPr/>
      </dsp:nvSpPr>
      <dsp:spPr>
        <a:xfrm>
          <a:off x="3943880" y="2339469"/>
          <a:ext cx="1971940" cy="2260067"/>
        </a:xfrm>
        <a:prstGeom prst="rect">
          <a:avLst/>
        </a:prstGeom>
        <a:solidFill>
          <a:schemeClr val="lt1">
            <a:hueOff val="0"/>
            <a:satOff val="0"/>
            <a:lumOff val="0"/>
            <a:alphaOff val="0"/>
          </a:schemeClr>
        </a:solidFill>
        <a:ln w="9525" cap="flat" cmpd="sng" algn="ctr">
          <a:solidFill>
            <a:schemeClr val="accent3">
              <a:hueOff val="-1066613"/>
              <a:satOff val="-10690"/>
              <a:lumOff val="-28497"/>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i="1" kern="1200" dirty="0" smtClean="0">
              <a:solidFill>
                <a:schemeClr val="tx1"/>
              </a:solidFill>
            </a:rPr>
            <a:t>Prejudice in action – discrimination.</a:t>
          </a:r>
        </a:p>
        <a:p>
          <a:pPr lvl="0" algn="l" defTabSz="666750">
            <a:lnSpc>
              <a:spcPct val="90000"/>
            </a:lnSpc>
            <a:spcBef>
              <a:spcPct val="0"/>
            </a:spcBef>
            <a:spcAft>
              <a:spcPct val="35000"/>
            </a:spcAft>
          </a:pPr>
          <a:endParaRPr lang="en-US" sz="1500" kern="1200" dirty="0" smtClean="0">
            <a:solidFill>
              <a:schemeClr val="tx1"/>
            </a:solidFill>
          </a:endParaRPr>
        </a:p>
        <a:p>
          <a:pPr lvl="0" algn="l" defTabSz="666750">
            <a:lnSpc>
              <a:spcPct val="90000"/>
            </a:lnSpc>
            <a:spcBef>
              <a:spcPct val="0"/>
            </a:spcBef>
            <a:spcAft>
              <a:spcPct val="35000"/>
            </a:spcAft>
          </a:pPr>
          <a:r>
            <a:rPr lang="en-US" sz="1500" b="1" i="1" kern="1200" dirty="0" smtClean="0">
              <a:solidFill>
                <a:schemeClr val="tx1"/>
              </a:solidFill>
            </a:rPr>
            <a:t>Example:</a:t>
          </a:r>
        </a:p>
        <a:p>
          <a:pPr lvl="0" algn="l" defTabSz="666750">
            <a:lnSpc>
              <a:spcPct val="90000"/>
            </a:lnSpc>
            <a:spcBef>
              <a:spcPct val="0"/>
            </a:spcBef>
            <a:spcAft>
              <a:spcPct val="35000"/>
            </a:spcAft>
          </a:pPr>
          <a:r>
            <a:rPr lang="en-US" sz="1500" kern="1200" dirty="0" smtClean="0">
              <a:solidFill>
                <a:schemeClr val="tx1"/>
              </a:solidFill>
            </a:rPr>
            <a:t>Police officer calling someone an ethnic slur while arresting them.</a:t>
          </a:r>
          <a:endParaRPr lang="en-US" sz="1500" kern="1200" dirty="0">
            <a:solidFill>
              <a:schemeClr val="tx1"/>
            </a:solidFill>
          </a:endParaRPr>
        </a:p>
      </dsp:txBody>
      <dsp:txXfrm>
        <a:off x="3943880" y="2339469"/>
        <a:ext cx="1971940" cy="2260067"/>
      </dsp:txXfrm>
    </dsp:sp>
    <dsp:sp modelId="{E3C4DE10-1D80-0049-A3BF-8147B70D2A15}">
      <dsp:nvSpPr>
        <dsp:cNvPr id="0" name=""/>
        <dsp:cNvSpPr/>
      </dsp:nvSpPr>
      <dsp:spPr>
        <a:xfrm>
          <a:off x="5915820" y="1792002"/>
          <a:ext cx="2639234" cy="1245487"/>
        </a:xfrm>
        <a:prstGeom prst="rightArrow">
          <a:avLst>
            <a:gd name="adj1" fmla="val 50000"/>
            <a:gd name="adj2" fmla="val 50000"/>
          </a:avLst>
        </a:prstGeom>
        <a:solidFill>
          <a:schemeClr val="accent3">
            <a:hueOff val="-1599919"/>
            <a:satOff val="-16035"/>
            <a:lumOff val="-4274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254000" bIns="197721"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 Individual / Implicit</a:t>
          </a:r>
          <a:endParaRPr lang="en-US" sz="1600" b="1" kern="1200" dirty="0">
            <a:solidFill>
              <a:schemeClr val="tx1"/>
            </a:solidFill>
          </a:endParaRPr>
        </a:p>
      </dsp:txBody>
      <dsp:txXfrm>
        <a:off x="5915820" y="2103374"/>
        <a:ext cx="2327862" cy="622743"/>
      </dsp:txXfrm>
    </dsp:sp>
    <dsp:sp modelId="{5039F704-3CBB-424A-9FEC-9E3E2469CDEF}">
      <dsp:nvSpPr>
        <dsp:cNvPr id="0" name=""/>
        <dsp:cNvSpPr/>
      </dsp:nvSpPr>
      <dsp:spPr>
        <a:xfrm>
          <a:off x="5915820" y="2754485"/>
          <a:ext cx="1989905" cy="2286557"/>
        </a:xfrm>
        <a:prstGeom prst="rect">
          <a:avLst/>
        </a:prstGeom>
        <a:solidFill>
          <a:schemeClr val="lt1">
            <a:hueOff val="0"/>
            <a:satOff val="0"/>
            <a:lumOff val="0"/>
            <a:alphaOff val="0"/>
          </a:schemeClr>
        </a:solidFill>
        <a:ln w="9525" cap="flat" cmpd="sng" algn="ctr">
          <a:solidFill>
            <a:schemeClr val="accent3">
              <a:hueOff val="-1599919"/>
              <a:satOff val="-16035"/>
              <a:lumOff val="-4274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i="1" kern="1200" dirty="0" smtClean="0">
              <a:solidFill>
                <a:schemeClr val="tx1"/>
              </a:solidFill>
            </a:rPr>
            <a:t>Unconscious attitudes and beliefs.</a:t>
          </a:r>
          <a:endParaRPr lang="en-US" sz="1500" i="1" kern="1200" dirty="0">
            <a:solidFill>
              <a:schemeClr val="tx1"/>
            </a:solidFill>
          </a:endParaRPr>
        </a:p>
        <a:p>
          <a:pPr lvl="0" algn="l" defTabSz="666750">
            <a:lnSpc>
              <a:spcPct val="90000"/>
            </a:lnSpc>
            <a:spcBef>
              <a:spcPct val="0"/>
            </a:spcBef>
            <a:spcAft>
              <a:spcPct val="35000"/>
            </a:spcAft>
          </a:pPr>
          <a:endParaRPr lang="en-US" sz="1500" kern="1200" dirty="0">
            <a:solidFill>
              <a:schemeClr val="tx1"/>
            </a:solidFill>
          </a:endParaRPr>
        </a:p>
        <a:p>
          <a:pPr lvl="0" algn="l" defTabSz="666750">
            <a:lnSpc>
              <a:spcPct val="90000"/>
            </a:lnSpc>
            <a:spcBef>
              <a:spcPct val="0"/>
            </a:spcBef>
            <a:spcAft>
              <a:spcPct val="35000"/>
            </a:spcAft>
          </a:pPr>
          <a:r>
            <a:rPr lang="en-US" sz="1500" b="1" i="1" kern="1200" dirty="0" smtClean="0">
              <a:solidFill>
                <a:schemeClr val="tx1"/>
              </a:solidFill>
            </a:rPr>
            <a:t>Example:</a:t>
          </a:r>
          <a:endParaRPr lang="en-US" sz="1500" b="1" i="1" kern="1200" dirty="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Police officer calling for back-up more often when stopping a person of color.</a:t>
          </a:r>
          <a:endParaRPr lang="en-US" sz="1500" kern="1200" dirty="0">
            <a:solidFill>
              <a:schemeClr val="tx1"/>
            </a:solidFill>
          </a:endParaRPr>
        </a:p>
      </dsp:txBody>
      <dsp:txXfrm>
        <a:off x="5915820" y="2754485"/>
        <a:ext cx="1989905" cy="228655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E7A9F-D78A-413C-B40D-E7732ADF3475}" type="datetimeFigureOut">
              <a:rPr lang="en-US" smtClean="0"/>
              <a:t>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72C20-7A0C-47CD-BCD3-9A39FC0EBB65}" type="slidenum">
              <a:rPr lang="en-US" smtClean="0"/>
              <a:t>‹#›</a:t>
            </a:fld>
            <a:endParaRPr lang="en-US"/>
          </a:p>
        </p:txBody>
      </p:sp>
    </p:spTree>
    <p:extLst>
      <p:ext uri="{BB962C8B-B14F-4D97-AF65-F5344CB8AC3E}">
        <p14:creationId xmlns:p14="http://schemas.microsoft.com/office/powerpoint/2010/main" val="368862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4D850F-A2F2-4D1D-981B-2DE43414F5F6}"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D3E69C-5CDD-4CD9-8DDA-FB76E80051ED}"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189C4-AEF0-4211-B7F7-A91E5FDAED98}" type="slidenum">
              <a:rPr lang="en-US" smtClean="0"/>
              <a:t>24</a:t>
            </a:fld>
            <a:endParaRPr lang="en-US"/>
          </a:p>
        </p:txBody>
      </p:sp>
    </p:spTree>
    <p:extLst>
      <p:ext uri="{BB962C8B-B14F-4D97-AF65-F5344CB8AC3E}">
        <p14:creationId xmlns:p14="http://schemas.microsoft.com/office/powerpoint/2010/main" val="357631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EF76-FFA8-F149-8F20-F63FE89BAAE2}"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63368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Schemas:</a:t>
            </a:r>
            <a:r>
              <a:rPr lang="en-US" baseline="0" dirty="0" smtClean="0"/>
              <a:t> </a:t>
            </a:r>
          </a:p>
          <a:p>
            <a:pPr marL="171450" indent="-171450">
              <a:buFontTx/>
              <a:buChar char="-"/>
            </a:pPr>
            <a:r>
              <a:rPr lang="en-US" baseline="0" dirty="0" smtClean="0"/>
              <a:t>AIRPORTS: We know where to go in new or foreign airports. </a:t>
            </a:r>
            <a:endParaRPr lang="en-US" dirty="0"/>
          </a:p>
        </p:txBody>
      </p:sp>
      <p:sp>
        <p:nvSpPr>
          <p:cNvPr id="4" name="Slide Number Placeholder 3"/>
          <p:cNvSpPr>
            <a:spLocks noGrp="1"/>
          </p:cNvSpPr>
          <p:nvPr>
            <p:ph type="sldNum" sz="quarter" idx="10"/>
          </p:nvPr>
        </p:nvSpPr>
        <p:spPr/>
        <p:txBody>
          <a:bodyPr/>
          <a:lstStyle/>
          <a:p>
            <a:fld id="{56972C20-7A0C-47CD-BCD3-9A39FC0EBB65}" type="slidenum">
              <a:rPr lang="en-US" smtClean="0"/>
              <a:t>5</a:t>
            </a:fld>
            <a:endParaRPr lang="en-US"/>
          </a:p>
        </p:txBody>
      </p:sp>
    </p:spTree>
    <p:extLst>
      <p:ext uri="{BB962C8B-B14F-4D97-AF65-F5344CB8AC3E}">
        <p14:creationId xmlns:p14="http://schemas.microsoft.com/office/powerpoint/2010/main" val="351162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Click on the video itself to be taken to the YouTube video.</a:t>
            </a:r>
            <a:r>
              <a:rPr lang="en-US" baseline="0"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4052235-F3EF-4791-A312-B26FFE959924}"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1C9D1-048F-4CA0-9C73-4E6EFF1C7434}" type="slidenum">
              <a:rPr lang="en-US" smtClean="0"/>
              <a:pPr>
                <a:defRPr/>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148EB-04BC-436B-ACC2-0D7701AAC3DC}" type="slidenum">
              <a:rPr lang="en-US">
                <a:ea typeface="ＭＳ Ｐゴシック" pitchFamily="-123" charset="-128"/>
                <a:cs typeface="ＭＳ Ｐゴシック" pitchFamily="-123" charset="-128"/>
              </a:rPr>
              <a:pPr fontAlgn="base">
                <a:spcBef>
                  <a:spcPct val="0"/>
                </a:spcBef>
                <a:spcAft>
                  <a:spcPct val="0"/>
                </a:spcAft>
                <a:defRPr/>
              </a:pPr>
              <a:t>13</a:t>
            </a:fld>
            <a:endParaRPr lang="en-US">
              <a:ea typeface="ＭＳ Ｐゴシック" pitchFamily="-123" charset="-128"/>
              <a:cs typeface="ＭＳ Ｐゴシック" pitchFamily="-123" charset="-128"/>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A5DCC0-9F27-4E41-BAEB-EA359B56DDDA}" type="slidenum">
              <a:rPr lang="en-US"/>
              <a:pPr/>
              <a:t>14</a:t>
            </a:fld>
            <a:endParaRPr lang="en-US"/>
          </a:p>
        </p:txBody>
      </p:sp>
      <p:sp>
        <p:nvSpPr>
          <p:cNvPr id="32771" name="Slide Image Placeholder 1"/>
          <p:cNvSpPr>
            <a:spLocks noGrp="1" noRot="1" noChangeAspect="1" noTextEdit="1"/>
          </p:cNvSpPr>
          <p:nvPr>
            <p:ph type="sldImg"/>
          </p:nvPr>
        </p:nvSpPr>
        <p:spPr>
          <a:xfrm>
            <a:off x="1143000" y="685800"/>
            <a:ext cx="4572000" cy="3429000"/>
          </a:xfrm>
          <a:ln/>
        </p:spPr>
      </p:sp>
      <p:sp>
        <p:nvSpPr>
          <p:cNvPr id="32772" name="Notes Placeholder 2"/>
          <p:cNvSpPr>
            <a:spLocks noGrp="1"/>
          </p:cNvSpPr>
          <p:nvPr>
            <p:ph type="body" idx="1"/>
          </p:nvPr>
        </p:nvSpPr>
        <p:spPr>
          <a:xfrm>
            <a:off x="686421" y="4344025"/>
            <a:ext cx="5485158" cy="4114488"/>
          </a:xfrm>
          <a:noFill/>
          <a:ln/>
        </p:spPr>
        <p:txBody>
          <a:bodyPr tIns="45718" bIns="45718">
            <a:normAutofit lnSpcReduction="10000"/>
          </a:bodyPr>
          <a:lstStyle/>
          <a:p>
            <a:pPr eaLnBrk="1" hangingPunct="1">
              <a:spcBef>
                <a:spcPct val="0"/>
              </a:spcBef>
            </a:pPr>
            <a:endParaRPr lang="en-US" dirty="0"/>
          </a:p>
        </p:txBody>
      </p:sp>
      <p:sp>
        <p:nvSpPr>
          <p:cNvPr id="3277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prstTxWarp prst="textNoShape">
              <a:avLst/>
            </a:prstTxWarp>
          </a:bodyPr>
          <a:lstStyle/>
          <a:p>
            <a:pPr algn="r" defTabSz="914437"/>
            <a:fld id="{A76BC881-F8D1-0C43-8392-9A597CE65BE9}" type="slidenum">
              <a:rPr lang="en-US" sz="1200">
                <a:latin typeface="Calibri" charset="0"/>
              </a:rPr>
              <a:pPr algn="r" defTabSz="914437"/>
              <a:t>14</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181CA4-3819-4F1F-84EA-886A380895E9}" type="slidenum">
              <a:rPr lang="en-US"/>
              <a:pPr/>
              <a:t>20</a:t>
            </a:fld>
            <a:endParaRPr lang="en-US"/>
          </a:p>
        </p:txBody>
      </p:sp>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lIns="91432" tIns="45716" rIns="91432" bIns="45716"/>
          <a:lstStyle/>
          <a:p>
            <a:r>
              <a:rPr lang="en-US" dirty="0" smtClean="0"/>
              <a:t>The Problem with Race Neutral Policies</a:t>
            </a:r>
            <a:r>
              <a:rPr lang="en-US" baseline="0" dirty="0" smtClean="0"/>
              <a:t> and Programs:</a:t>
            </a:r>
          </a:p>
          <a:p>
            <a:r>
              <a:rPr lang="en-US" sz="1200" dirty="0" smtClean="0"/>
              <a:t>When purportedly ‘neutral’ programs and policies are overlaid on already </a:t>
            </a:r>
            <a:r>
              <a:rPr lang="en-US" sz="1200" dirty="0" err="1" smtClean="0"/>
              <a:t>racialized</a:t>
            </a:r>
            <a:r>
              <a:rPr lang="en-US" sz="1200" dirty="0" smtClean="0"/>
              <a:t> practices, norms, and institutional arrangements, it is likely to not only leave such arrangements undisturbed, but perpetuate and exacerbate them</a:t>
            </a:r>
          </a:p>
          <a:p>
            <a:endParaRPr lang="en-US" dirty="0"/>
          </a:p>
        </p:txBody>
      </p:sp>
      <p:sp>
        <p:nvSpPr>
          <p:cNvPr id="378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912813" eaLnBrk="1" hangingPunct="1"/>
            <a:fld id="{78B43E86-D47B-4426-9B6E-5FB86D8A7347}" type="slidenum">
              <a:rPr lang="en-US" sz="1200">
                <a:latin typeface="Arial" charset="0"/>
              </a:rPr>
              <a:pPr algn="r" defTabSz="912813" eaLnBrk="1" hangingPunct="1"/>
              <a:t>20</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tantia"/>
                <a:cs typeface="Constantia"/>
              </a:rPr>
              <a:t>When purportedly neutral strategies or  programs and policies are overlaid on already unequal  practices, norms, and institutional arrangements, it is likely to not only leave such arrangements undisturbed, but perpetuate and exacerbate them</a:t>
            </a:r>
          </a:p>
          <a:p>
            <a:pPr marL="628650" lvl="1" algn="l">
              <a:defRPr/>
            </a:pPr>
            <a:r>
              <a:rPr lang="en-US" sz="1200" dirty="0" smtClean="0">
                <a:solidFill>
                  <a:srgbClr val="000000"/>
                </a:solidFill>
                <a:effectLst>
                  <a:outerShdw blurRad="38100" dist="38100" dir="2700000" algn="tl">
                    <a:srgbClr val="DDDDDD"/>
                  </a:outerShdw>
                </a:effectLst>
                <a:latin typeface="Constantia" charset="0"/>
              </a:rPr>
              <a:t>Targeted universalism</a:t>
            </a:r>
            <a:r>
              <a:rPr lang="en-US" sz="1200" baseline="0" dirty="0" smtClean="0">
                <a:solidFill>
                  <a:srgbClr val="000000"/>
                </a:solidFill>
                <a:effectLst>
                  <a:outerShdw blurRad="38100" dist="38100" dir="2700000" algn="tl">
                    <a:srgbClr val="DDDDDD"/>
                  </a:outerShdw>
                </a:effectLst>
                <a:latin typeface="Constantia" charset="0"/>
              </a:rPr>
              <a:t> is </a:t>
            </a:r>
            <a:r>
              <a:rPr lang="en-US" sz="1200" dirty="0" smtClean="0">
                <a:solidFill>
                  <a:srgbClr val="000000"/>
                </a:solidFill>
                <a:effectLst>
                  <a:outerShdw blurRad="38100" dist="38100" dir="2700000" algn="tl">
                    <a:srgbClr val="DDDDDD"/>
                  </a:outerShdw>
                </a:effectLst>
                <a:latin typeface="Constantia" charset="0"/>
              </a:rPr>
              <a:t>a differentiated means for achieving the goal of a healthy society for all </a:t>
            </a:r>
          </a:p>
          <a:p>
            <a:pPr marL="628650" lvl="1" algn="l">
              <a:defRPr/>
            </a:pP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A </a:t>
            </a:r>
            <a:r>
              <a:rPr lang="en-US" dirty="0" smtClean="0">
                <a:solidFill>
                  <a:srgbClr val="000000"/>
                </a:solidFill>
                <a:effectLst>
                  <a:outerShdw blurRad="38100" dist="38100" dir="2700000" algn="tl">
                    <a:srgbClr val="000000">
                      <a:alpha val="43137"/>
                    </a:srgbClr>
                  </a:outerShdw>
                </a:effectLst>
                <a:ea typeface="ＭＳ Ｐゴシック" pitchFamily="-103" charset="-128"/>
              </a:rPr>
              <a:t>m</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odel where </a:t>
            </a:r>
            <a:r>
              <a:rPr lang="en-US" dirty="0" smtClean="0">
                <a:solidFill>
                  <a:srgbClr val="000000"/>
                </a:solidFill>
                <a:effectLst>
                  <a:outerShdw blurRad="38100" dist="38100" dir="2700000" algn="tl">
                    <a:srgbClr val="000000">
                      <a:alpha val="43137"/>
                    </a:srgbClr>
                  </a:outerShdw>
                </a:effectLst>
                <a:ea typeface="ＭＳ Ｐゴシック" pitchFamily="-103" charset="-128"/>
              </a:rPr>
              <a:t>w</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e </a:t>
            </a:r>
            <a:r>
              <a:rPr lang="en-US" dirty="0" smtClean="0">
                <a:solidFill>
                  <a:srgbClr val="000000"/>
                </a:solidFill>
                <a:effectLst>
                  <a:outerShdw blurRad="38100" dist="38100" dir="2700000" algn="tl">
                    <a:srgbClr val="000000">
                      <a:alpha val="43137"/>
                    </a:srgbClr>
                  </a:outerShdw>
                </a:effectLst>
                <a:ea typeface="ＭＳ Ｐゴシック" pitchFamily="-103" charset="-128"/>
              </a:rPr>
              <a:t>e</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mbrace </a:t>
            </a:r>
            <a:r>
              <a:rPr lang="en-US" dirty="0" smtClean="0">
                <a:solidFill>
                  <a:srgbClr val="000000"/>
                </a:solidFill>
                <a:effectLst>
                  <a:outerShdw blurRad="38100" dist="38100" dir="2700000" algn="tl">
                    <a:srgbClr val="000000">
                      <a:alpha val="43137"/>
                    </a:srgbClr>
                  </a:outerShdw>
                </a:effectLst>
                <a:ea typeface="ＭＳ Ｐゴシック" pitchFamily="-103" charset="-128"/>
              </a:rPr>
              <a:t>c</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ollective, yet </a:t>
            </a:r>
            <a:r>
              <a:rPr lang="en-US" dirty="0" smtClean="0">
                <a:solidFill>
                  <a:srgbClr val="000000"/>
                </a:solidFill>
                <a:effectLst>
                  <a:outerShdw blurRad="38100" dist="38100" dir="2700000" algn="tl">
                    <a:srgbClr val="000000">
                      <a:alpha val="43137"/>
                    </a:srgbClr>
                  </a:outerShdw>
                </a:effectLst>
                <a:ea typeface="ＭＳ Ｐゴシック" pitchFamily="-103" charset="-128"/>
              </a:rPr>
              <a:t>d</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ifferentiated </a:t>
            </a:r>
            <a:r>
              <a:rPr lang="en-US" dirty="0" smtClean="0">
                <a:solidFill>
                  <a:srgbClr val="000000"/>
                </a:solidFill>
                <a:effectLst>
                  <a:outerShdw blurRad="38100" dist="38100" dir="2700000" algn="tl">
                    <a:srgbClr val="000000">
                      <a:alpha val="43137"/>
                    </a:srgbClr>
                  </a:outerShdw>
                </a:effectLst>
                <a:ea typeface="ＭＳ Ｐゴシック" pitchFamily="-103" charset="-128"/>
              </a:rPr>
              <a:t>s</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olutions</a:t>
            </a:r>
          </a:p>
          <a:p>
            <a:pPr marL="628650" lvl="1" algn="l">
              <a:defRPr/>
            </a:pP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A model where </a:t>
            </a:r>
            <a:r>
              <a:rPr lang="en-US" dirty="0" smtClean="0">
                <a:solidFill>
                  <a:srgbClr val="000000"/>
                </a:solidFill>
                <a:effectLst>
                  <a:outerShdw blurRad="38100" dist="38100" dir="2700000" algn="tl">
                    <a:srgbClr val="000000">
                      <a:alpha val="43137"/>
                    </a:srgbClr>
                  </a:outerShdw>
                </a:effectLst>
                <a:ea typeface="ＭＳ Ｐゴシック" pitchFamily="-103" charset="-128"/>
              </a:rPr>
              <a:t>w</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e all </a:t>
            </a:r>
            <a:r>
              <a:rPr lang="en-US" dirty="0" smtClean="0">
                <a:solidFill>
                  <a:srgbClr val="000000"/>
                </a:solidFill>
                <a:effectLst>
                  <a:outerShdw blurRad="38100" dist="38100" dir="2700000" algn="tl">
                    <a:srgbClr val="000000">
                      <a:alpha val="43137"/>
                    </a:srgbClr>
                  </a:outerShdw>
                </a:effectLst>
                <a:ea typeface="ＭＳ Ｐゴシック" pitchFamily="-103" charset="-128"/>
              </a:rPr>
              <a:t>g</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row </a:t>
            </a:r>
            <a:r>
              <a:rPr lang="en-US" dirty="0" smtClean="0">
                <a:solidFill>
                  <a:srgbClr val="000000"/>
                </a:solidFill>
                <a:effectLst>
                  <a:outerShdw blurRad="38100" dist="38100" dir="2700000" algn="tl">
                    <a:srgbClr val="000000">
                      <a:alpha val="43137"/>
                    </a:srgbClr>
                  </a:outerShdw>
                </a:effectLst>
                <a:ea typeface="ＭＳ Ｐゴシック" pitchFamily="-103" charset="-128"/>
              </a:rPr>
              <a:t>t</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ogether</a:t>
            </a:r>
          </a:p>
          <a:p>
            <a:pPr marL="62865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This vision </a:t>
            </a:r>
            <a:r>
              <a:rPr lang="en-US" dirty="0" smtClean="0">
                <a:solidFill>
                  <a:srgbClr val="000000"/>
                </a:solidFill>
                <a:effectLst>
                  <a:outerShdw blurRad="38100" dist="38100" dir="2700000" algn="tl">
                    <a:srgbClr val="000000">
                      <a:alpha val="43137"/>
                    </a:srgbClr>
                  </a:outerShdw>
                </a:effectLst>
                <a:ea typeface="ＭＳ Ｐゴシック" pitchFamily="-103" charset="-128"/>
              </a:rPr>
              <a:t>r</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equires </a:t>
            </a:r>
            <a:r>
              <a:rPr lang="en-US" dirty="0" smtClean="0">
                <a:solidFill>
                  <a:srgbClr val="000000"/>
                </a:solidFill>
                <a:effectLst>
                  <a:outerShdw blurRad="38100" dist="38100" dir="2700000" algn="tl">
                    <a:srgbClr val="000000">
                      <a:alpha val="43137"/>
                    </a:srgbClr>
                  </a:outerShdw>
                </a:effectLst>
                <a:ea typeface="ＭＳ Ｐゴシック" pitchFamily="-103" charset="-128"/>
              </a:rPr>
              <a:t>c</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ollective </a:t>
            </a:r>
            <a:r>
              <a:rPr lang="en-US" dirty="0" smtClean="0">
                <a:solidFill>
                  <a:srgbClr val="000000"/>
                </a:solidFill>
                <a:effectLst>
                  <a:outerShdw blurRad="38100" dist="38100" dir="2700000" algn="tl">
                    <a:srgbClr val="000000">
                      <a:alpha val="43137"/>
                    </a:srgbClr>
                  </a:outerShdw>
                </a:effectLst>
                <a:ea typeface="ＭＳ Ｐゴシック" pitchFamily="-103" charset="-128"/>
              </a:rPr>
              <a:t>a</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ction and </a:t>
            </a:r>
            <a:r>
              <a:rPr lang="en-US" dirty="0" smtClean="0">
                <a:solidFill>
                  <a:srgbClr val="000000"/>
                </a:solidFill>
                <a:effectLst>
                  <a:outerShdw blurRad="38100" dist="38100" dir="2700000" algn="tl">
                    <a:srgbClr val="000000">
                      <a:alpha val="43137"/>
                    </a:srgbClr>
                  </a:outerShdw>
                </a:effectLst>
                <a:ea typeface="ＭＳ Ｐゴシック" pitchFamily="-103" charset="-128"/>
              </a:rPr>
              <a:t>c</a:t>
            </a:r>
            <a:r>
              <a:rPr lang="en-US" dirty="0" smtClean="0">
                <a:solidFill>
                  <a:srgbClr val="000000"/>
                </a:solidFill>
                <a:effectLst>
                  <a:outerShdw blurRad="38100" dist="38100" dir="2700000" algn="tl">
                    <a:srgbClr val="000000">
                      <a:alpha val="43137"/>
                    </a:srgbClr>
                  </a:outerShdw>
                </a:effectLst>
                <a:ea typeface="ＭＳ Ｐゴシック" pitchFamily="-103" charset="-128"/>
                <a:cs typeface="+mn-cs"/>
              </a:rPr>
              <a:t>oalitions</a:t>
            </a:r>
          </a:p>
          <a:p>
            <a:endParaRPr lang="en-US" dirty="0"/>
          </a:p>
        </p:txBody>
      </p:sp>
      <p:sp>
        <p:nvSpPr>
          <p:cNvPr id="4" name="Slide Number Placeholder 3"/>
          <p:cNvSpPr>
            <a:spLocks noGrp="1"/>
          </p:cNvSpPr>
          <p:nvPr>
            <p:ph type="sldNum" sz="quarter" idx="10"/>
          </p:nvPr>
        </p:nvSpPr>
        <p:spPr/>
        <p:txBody>
          <a:bodyPr/>
          <a:lstStyle/>
          <a:p>
            <a:fld id="{947DBC9B-E399-7C48-94D0-E24933DB1789}"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latin typeface="Constantia"/>
                <a:cs typeface="Constantia"/>
              </a:rPr>
              <a:t>Our fates are linked even though they have been socially constructed as disconnected</a:t>
            </a:r>
          </a:p>
          <a:p>
            <a:endParaRPr lang="en-US" dirty="0"/>
          </a:p>
        </p:txBody>
      </p:sp>
      <p:sp>
        <p:nvSpPr>
          <p:cNvPr id="4" name="Slide Number Placeholder 3"/>
          <p:cNvSpPr>
            <a:spLocks noGrp="1"/>
          </p:cNvSpPr>
          <p:nvPr>
            <p:ph type="sldNum" sz="quarter" idx="10"/>
          </p:nvPr>
        </p:nvSpPr>
        <p:spPr/>
        <p:txBody>
          <a:bodyPr/>
          <a:lstStyle/>
          <a:p>
            <a:fld id="{BB1E292A-7725-E448-AFF5-23250D9125F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C38F589-51D6-4BE7-B204-2F36927739AE}" type="datetimeFigureOut">
              <a:rPr lang="en-US" smtClean="0"/>
              <a:pPr/>
              <a:t>3/20/14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92F22D-5B26-4436-A245-DA91D49E3C0C}"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18906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6" name="Slide Number Placeholder 5"/>
          <p:cNvSpPr>
            <a:spLocks noGrp="1"/>
          </p:cNvSpPr>
          <p:nvPr>
            <p:ph type="sldNum" sz="quarter" idx="12"/>
          </p:nvPr>
        </p:nvSpPr>
        <p:spPr/>
        <p:txBody>
          <a:bodyPr/>
          <a:lstStyle/>
          <a:p>
            <a:fld id="{FF92F22D-5B26-4436-A245-DA91D49E3C0C}" type="slidenum">
              <a:rPr lang="en-US" smtClean="0"/>
              <a:pPr/>
              <a:t>‹#›</a:t>
            </a:fld>
            <a:endParaRPr lang="en-US"/>
          </a:p>
        </p:txBody>
      </p:sp>
    </p:spTree>
    <p:extLst>
      <p:ext uri="{BB962C8B-B14F-4D97-AF65-F5344CB8AC3E}">
        <p14:creationId xmlns:p14="http://schemas.microsoft.com/office/powerpoint/2010/main" val="389303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EBDDC3"/>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F92F22D-5B26-4436-A245-DA91D49E3C0C}" type="slidenum">
              <a:rPr lang="en-US" smtClean="0"/>
              <a:pPr/>
              <a:t>‹#›</a:t>
            </a:fld>
            <a:endParaRPr lang="en-US"/>
          </a:p>
        </p:txBody>
      </p:sp>
    </p:spTree>
    <p:extLst>
      <p:ext uri="{BB962C8B-B14F-4D97-AF65-F5344CB8AC3E}">
        <p14:creationId xmlns:p14="http://schemas.microsoft.com/office/powerpoint/2010/main" val="347010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5" name="Footer Placeholder 4"/>
          <p:cNvSpPr>
            <a:spLocks noGrp="1"/>
          </p:cNvSpPr>
          <p:nvPr>
            <p:ph type="ftr" sz="quarter" idx="11"/>
          </p:nvPr>
        </p:nvSpPr>
        <p:spPr/>
        <p:txBody>
          <a:bodyPr/>
          <a:lstStyle/>
          <a:p>
            <a:endParaRPr lang="en-US" dirty="0">
              <a:solidFill>
                <a:srgbClr val="E8E9D1"/>
              </a:solidFill>
              <a:latin typeface="Trebuchet MS"/>
            </a:endParaRPr>
          </a:p>
        </p:txBody>
      </p:sp>
    </p:spTree>
    <p:extLst>
      <p:ext uri="{BB962C8B-B14F-4D97-AF65-F5344CB8AC3E}">
        <p14:creationId xmlns:p14="http://schemas.microsoft.com/office/powerpoint/2010/main" val="335553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5" name="Footer Placeholder 4"/>
          <p:cNvSpPr>
            <a:spLocks noGrp="1"/>
          </p:cNvSpPr>
          <p:nvPr>
            <p:ph type="ftr" sz="quarter" idx="11"/>
          </p:nvPr>
        </p:nvSpPr>
        <p:spPr/>
        <p:txBody>
          <a:bodyPr/>
          <a:lstStyle/>
          <a:p>
            <a:endParaRPr lang="en-US" dirty="0">
              <a:solidFill>
                <a:srgbClr val="E8E9D1"/>
              </a:solidFill>
              <a:latin typeface="Trebuchet MS"/>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16344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5" name="Footer Placeholder 4"/>
          <p:cNvSpPr>
            <a:spLocks noGrp="1"/>
          </p:cNvSpPr>
          <p:nvPr>
            <p:ph type="ftr" sz="quarter" idx="11"/>
          </p:nvPr>
        </p:nvSpPr>
        <p:spPr/>
        <p:txBody>
          <a:bodyPr/>
          <a:lstStyle/>
          <a:p>
            <a:endParaRPr lang="en-US" dirty="0">
              <a:solidFill>
                <a:srgbClr val="E8E9D1"/>
              </a:solidFill>
              <a:latin typeface="Trebuchet MS"/>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299301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111102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8" name="Footer Placeholder 7"/>
          <p:cNvSpPr>
            <a:spLocks noGrp="1"/>
          </p:cNvSpPr>
          <p:nvPr>
            <p:ph type="ftr" sz="quarter" idx="11"/>
          </p:nvPr>
        </p:nvSpPr>
        <p:spPr/>
        <p:txBody>
          <a:bodyPr/>
          <a:lstStyle/>
          <a:p>
            <a:endParaRPr lang="en-US" dirty="0">
              <a:solidFill>
                <a:srgbClr val="E8E9D1"/>
              </a:solidFill>
              <a:latin typeface="Trebuchet MS"/>
            </a:endParaRPr>
          </a:p>
        </p:txBody>
      </p:sp>
      <p:sp>
        <p:nvSpPr>
          <p:cNvPr id="9" name="Slide Number Placeholder 8"/>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55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Tree>
    <p:extLst>
      <p:ext uri="{BB962C8B-B14F-4D97-AF65-F5344CB8AC3E}">
        <p14:creationId xmlns:p14="http://schemas.microsoft.com/office/powerpoint/2010/main" val="396686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43037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3425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92F22D-5B26-4436-A245-DA91D49E3C0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3884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4" name="Footer Placeholder 3"/>
          <p:cNvSpPr>
            <a:spLocks noGrp="1"/>
          </p:cNvSpPr>
          <p:nvPr>
            <p:ph type="ftr" sz="quarter" idx="11"/>
          </p:nvPr>
        </p:nvSpPr>
        <p:spPr/>
        <p:txBody>
          <a:bodyPr/>
          <a:lstStyle/>
          <a:p>
            <a:endParaRPr lang="en-US" dirty="0">
              <a:solidFill>
                <a:srgbClr val="E8E9D1"/>
              </a:solidFill>
              <a:latin typeface="Trebuchet MS"/>
            </a:endParaRPr>
          </a:p>
        </p:txBody>
      </p:sp>
      <p:sp>
        <p:nvSpPr>
          <p:cNvPr id="5" name="Slide Number Placeholder 4"/>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217863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3" name="Footer Placeholder 2"/>
          <p:cNvSpPr>
            <a:spLocks noGrp="1"/>
          </p:cNvSpPr>
          <p:nvPr>
            <p:ph type="ftr" sz="quarter" idx="11"/>
          </p:nvPr>
        </p:nvSpPr>
        <p:spPr/>
        <p:txBody>
          <a:bodyPr/>
          <a:lstStyle/>
          <a:p>
            <a:endParaRPr lang="en-US" dirty="0">
              <a:solidFill>
                <a:srgbClr val="E8E9D1"/>
              </a:solidFill>
              <a:latin typeface="Trebuchet MS"/>
            </a:endParaRPr>
          </a:p>
        </p:txBody>
      </p:sp>
      <p:sp>
        <p:nvSpPr>
          <p:cNvPr id="4" name="Slide Number Placeholder 3"/>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2200768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1006434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a:xfrm>
            <a:off x="5867399" y="6288741"/>
            <a:ext cx="2675965" cy="365125"/>
          </a:xfrm>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5749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408430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6" name="Footer Placeholder 5"/>
          <p:cNvSpPr>
            <a:spLocks noGrp="1"/>
          </p:cNvSpPr>
          <p:nvPr>
            <p:ph type="ftr" sz="quarter" idx="11"/>
          </p:nvPr>
        </p:nvSpPr>
        <p:spPr>
          <a:xfrm>
            <a:off x="3325813" y="6288741"/>
            <a:ext cx="5217551" cy="365125"/>
          </a:xfrm>
        </p:spPr>
        <p:txBody>
          <a:bodyPr/>
          <a:lstStyle/>
          <a:p>
            <a:endParaRPr lang="en-US" dirty="0">
              <a:solidFill>
                <a:srgbClr val="E8E9D1"/>
              </a:solidFill>
              <a:latin typeface="Trebuchet MS"/>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3620817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5" name="Footer Placeholder 4"/>
          <p:cNvSpPr>
            <a:spLocks noGrp="1"/>
          </p:cNvSpPr>
          <p:nvPr>
            <p:ph type="ftr" sz="quarter" idx="11"/>
          </p:nvPr>
        </p:nvSpPr>
        <p:spPr/>
        <p:txBody>
          <a:bodyPr/>
          <a:lstStyle/>
          <a:p>
            <a:endParaRPr lang="en-US" dirty="0">
              <a:solidFill>
                <a:srgbClr val="E8E9D1"/>
              </a:solidFill>
              <a:latin typeface="Trebuchet MS"/>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1756153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5" name="Footer Placeholder 4"/>
          <p:cNvSpPr>
            <a:spLocks noGrp="1"/>
          </p:cNvSpPr>
          <p:nvPr>
            <p:ph type="ftr" sz="quarter" idx="11"/>
          </p:nvPr>
        </p:nvSpPr>
        <p:spPr/>
        <p:txBody>
          <a:bodyPr/>
          <a:lstStyle/>
          <a:p>
            <a:endParaRPr lang="en-US" dirty="0">
              <a:solidFill>
                <a:srgbClr val="E8E9D1"/>
              </a:solidFill>
              <a:latin typeface="Trebuchet MS"/>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122373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92F22D-5B26-4436-A245-DA91D49E3C0C}"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EBDDC3"/>
              </a:solidFill>
            </a:endParaRPr>
          </a:p>
        </p:txBody>
      </p:sp>
    </p:spTree>
    <p:extLst>
      <p:ext uri="{BB962C8B-B14F-4D97-AF65-F5344CB8AC3E}">
        <p14:creationId xmlns:p14="http://schemas.microsoft.com/office/powerpoint/2010/main" val="60029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C38F589-51D6-4BE7-B204-2F36927739AE}" type="datetimeFigureOut">
              <a:rPr lang="en-US" smtClean="0">
                <a:solidFill>
                  <a:srgbClr val="EBDDC3"/>
                </a:solidFill>
              </a:rPr>
              <a:pPr/>
              <a:t>3/20/14</a:t>
            </a:fld>
            <a:endParaRPr lang="en-US">
              <a:solidFill>
                <a:srgbClr val="EBDDC3"/>
              </a:solidFill>
            </a:endParaRPr>
          </a:p>
        </p:txBody>
      </p:sp>
      <p:sp>
        <p:nvSpPr>
          <p:cNvPr id="10" name="Slide Number Placeholder 9"/>
          <p:cNvSpPr>
            <a:spLocks noGrp="1"/>
          </p:cNvSpPr>
          <p:nvPr>
            <p:ph type="sldNum" sz="quarter" idx="16"/>
          </p:nvPr>
        </p:nvSpPr>
        <p:spPr/>
        <p:txBody>
          <a:bodyPr rtlCol="0"/>
          <a:lstStyle/>
          <a:p>
            <a:fld id="{FF92F22D-5B26-4436-A245-DA91D49E3C0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EBDDC3"/>
              </a:solidFill>
            </a:endParaRPr>
          </a:p>
        </p:txBody>
      </p:sp>
    </p:spTree>
    <p:extLst>
      <p:ext uri="{BB962C8B-B14F-4D97-AF65-F5344CB8AC3E}">
        <p14:creationId xmlns:p14="http://schemas.microsoft.com/office/powerpoint/2010/main" val="419109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C38F589-51D6-4BE7-B204-2F36927739AE}" type="datetimeFigureOut">
              <a:rPr lang="en-US" smtClean="0">
                <a:solidFill>
                  <a:srgbClr val="EBDDC3"/>
                </a:solidFill>
              </a:rPr>
              <a:pPr/>
              <a:t>3/20/14</a:t>
            </a:fld>
            <a:endParaRPr lang="en-US">
              <a:solidFill>
                <a:srgbClr val="EBDDC3"/>
              </a:solidFill>
            </a:endParaRPr>
          </a:p>
        </p:txBody>
      </p:sp>
      <p:sp>
        <p:nvSpPr>
          <p:cNvPr id="12" name="Slide Number Placeholder 11"/>
          <p:cNvSpPr>
            <a:spLocks noGrp="1"/>
          </p:cNvSpPr>
          <p:nvPr>
            <p:ph type="sldNum" sz="quarter" idx="16"/>
          </p:nvPr>
        </p:nvSpPr>
        <p:spPr/>
        <p:txBody>
          <a:bodyPr rtlCol="0"/>
          <a:lstStyle/>
          <a:p>
            <a:fld id="{FF92F22D-5B26-4436-A245-DA91D49E3C0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EBDDC3"/>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254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4" name="Footer Placeholder 3"/>
          <p:cNvSpPr>
            <a:spLocks noGrp="1"/>
          </p:cNvSpPr>
          <p:nvPr>
            <p:ph type="ftr" sz="quarter" idx="11"/>
          </p:nvPr>
        </p:nvSpPr>
        <p:spPr/>
        <p:txBody>
          <a:bodyPr/>
          <a:lstStyle/>
          <a:p>
            <a:endParaRPr lang="en-US">
              <a:solidFill>
                <a:srgbClr val="EBDDC3"/>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F92F22D-5B26-4436-A245-DA91D49E3C0C}" type="slidenum">
              <a:rPr lang="en-US" smtClean="0"/>
              <a:pPr/>
              <a:t>‹#›</a:t>
            </a:fld>
            <a:endParaRPr lang="en-US"/>
          </a:p>
        </p:txBody>
      </p:sp>
    </p:spTree>
    <p:extLst>
      <p:ext uri="{BB962C8B-B14F-4D97-AF65-F5344CB8AC3E}">
        <p14:creationId xmlns:p14="http://schemas.microsoft.com/office/powerpoint/2010/main" val="22253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3" name="Footer Placeholder 2"/>
          <p:cNvSpPr>
            <a:spLocks noGrp="1"/>
          </p:cNvSpPr>
          <p:nvPr>
            <p:ph type="ftr" sz="quarter" idx="11"/>
          </p:nvPr>
        </p:nvSpPr>
        <p:spPr/>
        <p:txBody>
          <a:bodyPr/>
          <a:lstStyle/>
          <a:p>
            <a:endParaRPr lang="en-US">
              <a:solidFill>
                <a:srgbClr val="EBDDC3"/>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92F22D-5B26-4436-A245-DA91D49E3C0C}"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26832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38F589-51D6-4BE7-B204-2F36927739AE}" type="datetimeFigureOut">
              <a:rPr lang="en-US" smtClean="0">
                <a:solidFill>
                  <a:srgbClr val="EBDDC3"/>
                </a:solidFill>
              </a:rPr>
              <a:pPr/>
              <a:t>3/20/14</a:t>
            </a:fld>
            <a:endParaRPr lang="en-US">
              <a:solidFill>
                <a:srgbClr val="EBDDC3"/>
              </a:solidFill>
            </a:endParaRPr>
          </a:p>
        </p:txBody>
      </p:sp>
      <p:sp>
        <p:nvSpPr>
          <p:cNvPr id="6" name="Footer Placeholder 5"/>
          <p:cNvSpPr>
            <a:spLocks noGrp="1"/>
          </p:cNvSpPr>
          <p:nvPr>
            <p:ph type="ftr" sz="quarter" idx="11"/>
          </p:nvPr>
        </p:nvSpPr>
        <p:spPr/>
        <p:txBody>
          <a:bodyPr/>
          <a:lstStyle/>
          <a:p>
            <a:endParaRPr lang="en-US">
              <a:solidFill>
                <a:srgbClr val="EBDDC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F92F22D-5B26-4436-A245-DA91D49E3C0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8274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DC38F589-51D6-4BE7-B204-2F36927739AE}" type="datetimeFigureOut">
              <a:rPr lang="en-US" smtClean="0">
                <a:solidFill>
                  <a:srgbClr val="EBDDC3"/>
                </a:solidFill>
              </a:rPr>
              <a:pPr/>
              <a:t>3/20/14</a:t>
            </a:fld>
            <a:endParaRPr lang="en-US">
              <a:solidFill>
                <a:srgbClr val="EBDDC3"/>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92F22D-5B26-4436-A245-DA91D49E3C0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EBDDC3"/>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1098004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C38F589-51D6-4BE7-B204-2F36927739AE}" type="datetimeFigureOut">
              <a:rPr lang="en-US" smtClean="0">
                <a:solidFill>
                  <a:srgbClr val="EBDDC3"/>
                </a:solidFill>
              </a:rPr>
              <a:pPr/>
              <a:t>3/20/14</a:t>
            </a:fld>
            <a:endParaRPr lang="en-US">
              <a:solidFill>
                <a:srgbClr val="EBDDC3"/>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EBDDC3"/>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F92F22D-5B26-4436-A245-DA91D49E3C0C}" type="slidenum">
              <a:rPr lang="en-US" smtClean="0"/>
              <a:pPr/>
              <a:t>‹#›</a:t>
            </a:fld>
            <a:endParaRPr lang="en-US"/>
          </a:p>
        </p:txBody>
      </p:sp>
    </p:spTree>
    <p:extLst>
      <p:ext uri="{BB962C8B-B14F-4D97-AF65-F5344CB8AC3E}">
        <p14:creationId xmlns:p14="http://schemas.microsoft.com/office/powerpoint/2010/main" val="23567570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Trebuchet MS"/>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solidFill>
                  <a:srgbClr val="E8E9D1"/>
                </a:solidFill>
                <a:latin typeface="Trebuchet MS"/>
              </a:rPr>
              <a:pPr/>
              <a:t>3/20/14</a:t>
            </a:fld>
            <a:endParaRPr lang="en-US" dirty="0">
              <a:solidFill>
                <a:srgbClr val="E8E9D1"/>
              </a:solidFill>
              <a:latin typeface="Trebuchet M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E8E9D1"/>
              </a:solidFill>
              <a:latin typeface="Trebuchet M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solidFill>
                  <a:srgbClr val="738450"/>
                </a:solidFill>
                <a:latin typeface="Trebuchet MS"/>
              </a:rPr>
              <a:pPr/>
              <a:t>‹#›</a:t>
            </a:fld>
            <a:endParaRPr lang="en-US" dirty="0">
              <a:solidFill>
                <a:srgbClr val="738450"/>
              </a:solidFill>
              <a:latin typeface="Trebuchet MS"/>
            </a:endParaRPr>
          </a:p>
        </p:txBody>
      </p:sp>
    </p:spTree>
    <p:extLst>
      <p:ext uri="{BB962C8B-B14F-4D97-AF65-F5344CB8AC3E}">
        <p14:creationId xmlns:p14="http://schemas.microsoft.com/office/powerpoint/2010/main" val="266309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faculty.washington.edu/resk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www.iupress.indiana.edu/catalog/806639"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rqrkihlw-s" TargetMode="External"/><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a:t>
            </a:r>
            <a:endParaRPr lang="en-US" dirty="0">
              <a:solidFill>
                <a:schemeClr val="tx1"/>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2275841304"/>
              </p:ext>
            </p:extLst>
          </p:nvPr>
        </p:nvGraphicFramePr>
        <p:xfrm>
          <a:off x="2590800" y="16764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 y="4876800"/>
            <a:ext cx="6407460" cy="1754326"/>
          </a:xfrm>
          <a:prstGeom prst="rect">
            <a:avLst/>
          </a:prstGeom>
          <a:noFill/>
        </p:spPr>
        <p:txBody>
          <a:bodyPr wrap="none" rtlCol="0">
            <a:spAutoFit/>
          </a:bodyPr>
          <a:lstStyle/>
          <a:p>
            <a:r>
              <a:rPr lang="en-US" dirty="0"/>
              <a:t>j</a:t>
            </a:r>
            <a:r>
              <a:rPr lang="en-US" dirty="0" smtClean="0"/>
              <a:t>ohn a. </a:t>
            </a:r>
            <a:r>
              <a:rPr lang="en-US" dirty="0" err="1" smtClean="0"/>
              <a:t>powell</a:t>
            </a:r>
            <a:endParaRPr lang="en-US" dirty="0" smtClean="0"/>
          </a:p>
          <a:p>
            <a:r>
              <a:rPr lang="en-US" dirty="0" smtClean="0"/>
              <a:t>Executive Director </a:t>
            </a:r>
          </a:p>
          <a:p>
            <a:r>
              <a:rPr lang="en-US" dirty="0" smtClean="0"/>
              <a:t>Haas Institute for a Fair and Inclusive Society</a:t>
            </a:r>
          </a:p>
          <a:p>
            <a:r>
              <a:rPr lang="en-US" dirty="0" smtClean="0"/>
              <a:t>March 20, 2014</a:t>
            </a:r>
          </a:p>
          <a:p>
            <a:endParaRPr lang="en-US" dirty="0"/>
          </a:p>
          <a:p>
            <a:r>
              <a:rPr lang="en-US" b="1" dirty="0"/>
              <a:t>Health and Racial Equity in Turbulent Times: </a:t>
            </a:r>
            <a:r>
              <a:rPr lang="en-US" b="1" i="1" dirty="0"/>
              <a:t>Implicit Bias Examined</a:t>
            </a:r>
            <a:endParaRPr lang="en-US" b="1" dirty="0"/>
          </a:p>
        </p:txBody>
      </p:sp>
    </p:spTree>
    <p:extLst>
      <p:ext uri="{BB962C8B-B14F-4D97-AF65-F5344CB8AC3E}">
        <p14:creationId xmlns:p14="http://schemas.microsoft.com/office/powerpoint/2010/main" val="3032989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Identifying &amp; Measuring Implicit Bias </a:t>
            </a:r>
            <a:endParaRPr lang="en-US" dirty="0">
              <a:solidFill>
                <a:schemeClr val="tx1"/>
              </a:solidFill>
            </a:endParaRPr>
          </a:p>
        </p:txBody>
      </p:sp>
      <p:sp>
        <p:nvSpPr>
          <p:cNvPr id="3" name="Content Placeholder 2"/>
          <p:cNvSpPr>
            <a:spLocks noGrp="1"/>
          </p:cNvSpPr>
          <p:nvPr>
            <p:ph sz="quarter" idx="1"/>
          </p:nvPr>
        </p:nvSpPr>
        <p:spPr>
          <a:xfrm>
            <a:off x="612648" y="1600200"/>
            <a:ext cx="8153400" cy="4953000"/>
          </a:xfrm>
        </p:spPr>
        <p:txBody>
          <a:bodyPr>
            <a:normAutofit fontScale="85000" lnSpcReduction="20000"/>
          </a:bodyPr>
          <a:lstStyle/>
          <a:p>
            <a:r>
              <a:rPr lang="en-US" dirty="0" smtClean="0"/>
              <a:t>Ask people/Self-Reporting?</a:t>
            </a:r>
          </a:p>
          <a:p>
            <a:pPr lvl="1"/>
            <a:r>
              <a:rPr lang="en-US" dirty="0" smtClean="0"/>
              <a:t>Not reliable or popular in a post-civil rights era</a:t>
            </a:r>
          </a:p>
          <a:p>
            <a:pPr lvl="1"/>
            <a:r>
              <a:rPr lang="en-US" dirty="0" smtClean="0"/>
              <a:t>Subconscious thoughts are outside people’s awareness or conscious thoughts</a:t>
            </a:r>
          </a:p>
          <a:p>
            <a:pPr marL="365760" lvl="1" indent="0">
              <a:buNone/>
            </a:pPr>
            <a:endParaRPr lang="en-US" dirty="0" smtClean="0"/>
          </a:p>
          <a:p>
            <a:r>
              <a:rPr lang="en-US" dirty="0" smtClean="0"/>
              <a:t>Physiological</a:t>
            </a:r>
          </a:p>
          <a:p>
            <a:pPr lvl="1"/>
            <a:r>
              <a:rPr lang="en-US" dirty="0" smtClean="0"/>
              <a:t>Increase in heart rate, sweat glands, blood pressure, brain activity </a:t>
            </a:r>
          </a:p>
          <a:p>
            <a:pPr marL="365760" lvl="1" indent="0">
              <a:buNone/>
            </a:pPr>
            <a:endParaRPr lang="en-US" dirty="0" smtClean="0"/>
          </a:p>
          <a:p>
            <a:r>
              <a:rPr lang="en-US" dirty="0" smtClean="0"/>
              <a:t>Reaction Time Measurements</a:t>
            </a:r>
          </a:p>
          <a:p>
            <a:pPr lvl="1"/>
            <a:r>
              <a:rPr lang="en-US" dirty="0" err="1" smtClean="0"/>
              <a:t>IAT</a:t>
            </a:r>
            <a:r>
              <a:rPr lang="en-US" dirty="0" smtClean="0"/>
              <a:t> (*will be covered by other panelist)</a:t>
            </a:r>
          </a:p>
          <a:p>
            <a:pPr marL="365760" lvl="1" indent="0">
              <a:buNone/>
            </a:pPr>
            <a:endParaRPr lang="en-US" dirty="0" smtClean="0"/>
          </a:p>
          <a:p>
            <a:r>
              <a:rPr lang="en-US" dirty="0" smtClean="0"/>
              <a:t>Experiential </a:t>
            </a:r>
          </a:p>
          <a:p>
            <a:pPr lvl="1"/>
            <a:r>
              <a:rPr lang="en-US" dirty="0" smtClean="0"/>
              <a:t>Consistent disparate </a:t>
            </a:r>
            <a:r>
              <a:rPr lang="en-US" dirty="0"/>
              <a:t>o</a:t>
            </a:r>
            <a:r>
              <a:rPr lang="en-US" dirty="0" smtClean="0"/>
              <a:t>utcomes even  when controlling for factors</a:t>
            </a:r>
            <a:endParaRPr lang="en-US" dirty="0"/>
          </a:p>
        </p:txBody>
      </p:sp>
    </p:spTree>
    <p:extLst>
      <p:ext uri="{BB962C8B-B14F-4D97-AF65-F5344CB8AC3E}">
        <p14:creationId xmlns:p14="http://schemas.microsoft.com/office/powerpoint/2010/main" val="177898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And how do we internalize these perceptions?</a:t>
            </a:r>
            <a:endParaRPr lang="en-US" dirty="0">
              <a:solidFill>
                <a:schemeClr val="tx1"/>
              </a:solidFill>
            </a:endParaRPr>
          </a:p>
        </p:txBody>
      </p:sp>
      <p:cxnSp>
        <p:nvCxnSpPr>
          <p:cNvPr id="13" name="Straight Arrow Connector 12"/>
          <p:cNvCxnSpPr/>
          <p:nvPr/>
        </p:nvCxnSpPr>
        <p:spPr>
          <a:xfrm>
            <a:off x="1752600" y="5638800"/>
            <a:ext cx="6858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265906" y="3618706"/>
            <a:ext cx="4038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9000" y="5638800"/>
            <a:ext cx="2361544" cy="553998"/>
          </a:xfrm>
          <a:prstGeom prst="rect">
            <a:avLst/>
          </a:prstGeom>
          <a:noFill/>
        </p:spPr>
        <p:txBody>
          <a:bodyPr wrap="none" rtlCol="0">
            <a:spAutoFit/>
          </a:bodyPr>
          <a:lstStyle/>
          <a:p>
            <a:r>
              <a:rPr lang="en-US" sz="3000" dirty="0" smtClean="0"/>
              <a:t>Competence</a:t>
            </a:r>
            <a:endParaRPr lang="en-US" sz="3000" dirty="0"/>
          </a:p>
        </p:txBody>
      </p:sp>
      <p:sp>
        <p:nvSpPr>
          <p:cNvPr id="20" name="TextBox 19"/>
          <p:cNvSpPr txBox="1"/>
          <p:nvPr/>
        </p:nvSpPr>
        <p:spPr>
          <a:xfrm>
            <a:off x="152400" y="3352800"/>
            <a:ext cx="1516890" cy="553998"/>
          </a:xfrm>
          <a:prstGeom prst="rect">
            <a:avLst/>
          </a:prstGeom>
          <a:noFill/>
        </p:spPr>
        <p:txBody>
          <a:bodyPr wrap="none" rtlCol="0">
            <a:spAutoFit/>
          </a:bodyPr>
          <a:lstStyle/>
          <a:p>
            <a:r>
              <a:rPr lang="en-US" sz="3000" dirty="0" smtClean="0"/>
              <a:t>Warmth</a:t>
            </a:r>
            <a:endParaRPr lang="en-US" sz="3000" dirty="0"/>
          </a:p>
        </p:txBody>
      </p:sp>
      <p:sp>
        <p:nvSpPr>
          <p:cNvPr id="21" name="TextBox 20"/>
          <p:cNvSpPr txBox="1"/>
          <p:nvPr/>
        </p:nvSpPr>
        <p:spPr>
          <a:xfrm>
            <a:off x="1905000" y="5715000"/>
            <a:ext cx="607860" cy="369332"/>
          </a:xfrm>
          <a:prstGeom prst="rect">
            <a:avLst/>
          </a:prstGeom>
          <a:noFill/>
        </p:spPr>
        <p:txBody>
          <a:bodyPr wrap="none" rtlCol="0">
            <a:spAutoFit/>
          </a:bodyPr>
          <a:lstStyle/>
          <a:p>
            <a:r>
              <a:rPr lang="en-US" dirty="0" smtClean="0"/>
              <a:t>Low</a:t>
            </a:r>
            <a:endParaRPr lang="en-US" dirty="0"/>
          </a:p>
        </p:txBody>
      </p:sp>
      <p:sp>
        <p:nvSpPr>
          <p:cNvPr id="24" name="TextBox 23"/>
          <p:cNvSpPr txBox="1"/>
          <p:nvPr/>
        </p:nvSpPr>
        <p:spPr>
          <a:xfrm>
            <a:off x="838200" y="1828800"/>
            <a:ext cx="659155" cy="369332"/>
          </a:xfrm>
          <a:prstGeom prst="rect">
            <a:avLst/>
          </a:prstGeom>
          <a:noFill/>
        </p:spPr>
        <p:txBody>
          <a:bodyPr wrap="none" rtlCol="0">
            <a:spAutoFit/>
          </a:bodyPr>
          <a:lstStyle/>
          <a:p>
            <a:r>
              <a:rPr lang="en-US" dirty="0" smtClean="0"/>
              <a:t>High</a:t>
            </a:r>
            <a:endParaRPr lang="en-US" dirty="0"/>
          </a:p>
        </p:txBody>
      </p:sp>
      <p:sp>
        <p:nvSpPr>
          <p:cNvPr id="25" name="TextBox 24"/>
          <p:cNvSpPr txBox="1"/>
          <p:nvPr/>
        </p:nvSpPr>
        <p:spPr>
          <a:xfrm>
            <a:off x="914400" y="4953000"/>
            <a:ext cx="607860" cy="369332"/>
          </a:xfrm>
          <a:prstGeom prst="rect">
            <a:avLst/>
          </a:prstGeom>
          <a:noFill/>
        </p:spPr>
        <p:txBody>
          <a:bodyPr wrap="none" rtlCol="0">
            <a:spAutoFit/>
          </a:bodyPr>
          <a:lstStyle/>
          <a:p>
            <a:r>
              <a:rPr lang="en-US" dirty="0" smtClean="0"/>
              <a:t>Low</a:t>
            </a:r>
            <a:endParaRPr lang="en-US" dirty="0"/>
          </a:p>
        </p:txBody>
      </p:sp>
      <p:sp>
        <p:nvSpPr>
          <p:cNvPr id="26" name="TextBox 25"/>
          <p:cNvSpPr txBox="1"/>
          <p:nvPr/>
        </p:nvSpPr>
        <p:spPr>
          <a:xfrm>
            <a:off x="7086600" y="5715000"/>
            <a:ext cx="659155" cy="369332"/>
          </a:xfrm>
          <a:prstGeom prst="rect">
            <a:avLst/>
          </a:prstGeom>
          <a:noFill/>
        </p:spPr>
        <p:txBody>
          <a:bodyPr wrap="none" rtlCol="0">
            <a:spAutoFit/>
          </a:bodyPr>
          <a:lstStyle/>
          <a:p>
            <a:r>
              <a:rPr lang="en-US" dirty="0" smtClean="0"/>
              <a:t>High</a:t>
            </a:r>
            <a:endParaRPr lang="en-US" dirty="0"/>
          </a:p>
        </p:txBody>
      </p:sp>
      <p:sp>
        <p:nvSpPr>
          <p:cNvPr id="27" name="Oval 26"/>
          <p:cNvSpPr/>
          <p:nvPr/>
        </p:nvSpPr>
        <p:spPr>
          <a:xfrm>
            <a:off x="6324600" y="1905000"/>
            <a:ext cx="2438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Your own group, who you identify with</a:t>
            </a:r>
            <a:endParaRPr lang="en-US" dirty="0"/>
          </a:p>
        </p:txBody>
      </p:sp>
      <p:sp>
        <p:nvSpPr>
          <p:cNvPr id="28" name="Oval 27"/>
          <p:cNvSpPr/>
          <p:nvPr/>
        </p:nvSpPr>
        <p:spPr>
          <a:xfrm>
            <a:off x="2133600" y="4038600"/>
            <a:ext cx="2590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DESPISED</a:t>
            </a:r>
            <a:r>
              <a:rPr lang="en-US" dirty="0" smtClean="0"/>
              <a:t>: </a:t>
            </a:r>
          </a:p>
          <a:p>
            <a:pPr algn="ctr"/>
            <a:r>
              <a:rPr lang="en-US" dirty="0" smtClean="0"/>
              <a:t>African Americans, Immigrants, Prisoners</a:t>
            </a:r>
          </a:p>
        </p:txBody>
      </p:sp>
      <p:sp>
        <p:nvSpPr>
          <p:cNvPr id="29" name="Oval 28"/>
          <p:cNvSpPr/>
          <p:nvPr/>
        </p:nvSpPr>
        <p:spPr>
          <a:xfrm>
            <a:off x="5867400" y="4114800"/>
            <a:ext cx="3048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COMPETENT</a:t>
            </a:r>
            <a:r>
              <a:rPr lang="en-US" dirty="0" smtClean="0"/>
              <a:t>, </a:t>
            </a:r>
            <a:r>
              <a:rPr lang="en-US" b="1" dirty="0" smtClean="0">
                <a:effectLst>
                  <a:outerShdw blurRad="38100" dist="38100" dir="2700000" algn="tl">
                    <a:srgbClr val="000000">
                      <a:alpha val="43137"/>
                    </a:srgbClr>
                  </a:outerShdw>
                </a:effectLst>
              </a:rPr>
              <a:t>but don’t really like them</a:t>
            </a:r>
            <a:r>
              <a:rPr lang="en-US" dirty="0" smtClean="0"/>
              <a:t>:  Asians</a:t>
            </a:r>
            <a:endParaRPr lang="en-US" dirty="0"/>
          </a:p>
        </p:txBody>
      </p:sp>
      <p:sp>
        <p:nvSpPr>
          <p:cNvPr id="14" name="Oval 13"/>
          <p:cNvSpPr/>
          <p:nvPr/>
        </p:nvSpPr>
        <p:spPr>
          <a:xfrm>
            <a:off x="2209800" y="19050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PITY</a:t>
            </a:r>
            <a:r>
              <a:rPr lang="en-US" dirty="0" smtClean="0"/>
              <a:t>: </a:t>
            </a:r>
          </a:p>
          <a:p>
            <a:pPr algn="ctr"/>
            <a:r>
              <a:rPr lang="en-US" dirty="0" smtClean="0"/>
              <a:t>women, elderly, disabled</a:t>
            </a:r>
            <a:endParaRPr lang="en-US" dirty="0"/>
          </a:p>
        </p:txBody>
      </p:sp>
      <p:sp>
        <p:nvSpPr>
          <p:cNvPr id="15" name="Rectangle 14"/>
          <p:cNvSpPr/>
          <p:nvPr/>
        </p:nvSpPr>
        <p:spPr>
          <a:xfrm>
            <a:off x="4445998" y="3930134"/>
            <a:ext cx="1878602" cy="369332"/>
          </a:xfrm>
          <a:prstGeom prst="rect">
            <a:avLst/>
          </a:prstGeom>
        </p:spPr>
        <p:txBody>
          <a:bodyPr wrap="none">
            <a:spAutoFit/>
          </a:bodyPr>
          <a:lstStyle/>
          <a:p>
            <a:r>
              <a:rPr lang="en-US" b="1" dirty="0" smtClean="0"/>
              <a:t>Latinos / Latinas?</a:t>
            </a:r>
            <a:endParaRPr lang="en-US" b="1" dirty="0"/>
          </a:p>
        </p:txBody>
      </p:sp>
      <p:sp>
        <p:nvSpPr>
          <p:cNvPr id="22" name="TextBox 21"/>
          <p:cNvSpPr txBox="1"/>
          <p:nvPr/>
        </p:nvSpPr>
        <p:spPr>
          <a:xfrm>
            <a:off x="0" y="6553200"/>
            <a:ext cx="9283364" cy="276999"/>
          </a:xfrm>
          <a:prstGeom prst="rect">
            <a:avLst/>
          </a:prstGeom>
          <a:noFill/>
        </p:spPr>
        <p:txBody>
          <a:bodyPr wrap="square" rtlCol="0">
            <a:spAutoFit/>
          </a:bodyPr>
          <a:lstStyle/>
          <a:p>
            <a:r>
              <a:rPr lang="en-US" sz="1200" dirty="0" smtClean="0"/>
              <a:t>Source: Douglas Massey. </a:t>
            </a:r>
            <a:r>
              <a:rPr lang="en-US" sz="1200" u="sng" dirty="0" smtClean="0"/>
              <a:t>Categorically Unequal: The American Stratification System. New York: Russell Sage Foundation. </a:t>
            </a:r>
            <a:r>
              <a:rPr lang="en-US" sz="1200" dirty="0" smtClean="0"/>
              <a:t>2007.</a:t>
            </a:r>
            <a:endParaRPr lang="en-US" sz="1200" dirty="0"/>
          </a:p>
        </p:txBody>
      </p:sp>
    </p:spTree>
    <p:extLst>
      <p:ext uri="{BB962C8B-B14F-4D97-AF65-F5344CB8AC3E}">
        <p14:creationId xmlns:p14="http://schemas.microsoft.com/office/powerpoint/2010/main" val="3538287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52400"/>
            <a:ext cx="8153400" cy="990600"/>
          </a:xfrm>
        </p:spPr>
        <p:txBody>
          <a:bodyPr>
            <a:normAutofit fontScale="90000"/>
          </a:bodyPr>
          <a:lstStyle/>
          <a:p>
            <a:r>
              <a:rPr lang="en-US" dirty="0" smtClean="0">
                <a:solidFill>
                  <a:schemeClr val="tx1"/>
                </a:solidFill>
              </a:rPr>
              <a:t>Interpersonal Intervention is Needed…</a:t>
            </a:r>
            <a:endParaRPr lang="en-US" dirty="0">
              <a:solidFill>
                <a:schemeClr val="tx1"/>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3000" y="1066800"/>
            <a:ext cx="7010400" cy="5515477"/>
          </a:xfrm>
        </p:spPr>
      </p:pic>
      <p:sp>
        <p:nvSpPr>
          <p:cNvPr id="9" name="Oval 8"/>
          <p:cNvSpPr/>
          <p:nvPr/>
        </p:nvSpPr>
        <p:spPr>
          <a:xfrm>
            <a:off x="3429000" y="5213350"/>
            <a:ext cx="2273300" cy="3429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a:off x="3454400" y="3949700"/>
            <a:ext cx="2108200" cy="3429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3429000" y="2590800"/>
            <a:ext cx="2133600" cy="2667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3505200" y="1371600"/>
            <a:ext cx="2133600" cy="2667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723900" y="6579104"/>
            <a:ext cx="6858000" cy="276999"/>
          </a:xfrm>
          <a:prstGeom prst="rect">
            <a:avLst/>
          </a:prstGeom>
          <a:noFill/>
        </p:spPr>
        <p:txBody>
          <a:bodyPr wrap="square" rtlCol="0">
            <a:spAutoFit/>
          </a:bodyPr>
          <a:lstStyle/>
          <a:p>
            <a:r>
              <a:rPr lang="en-US" sz="1200" dirty="0" smtClean="0"/>
              <a:t>Source: </a:t>
            </a:r>
            <a:r>
              <a:rPr lang="en-US" sz="1200" dirty="0"/>
              <a:t>Unconscious (Implicit) Bias and Health </a:t>
            </a:r>
            <a:r>
              <a:rPr lang="en-US" sz="1200" dirty="0" smtClean="0"/>
              <a:t>Disparities: Where </a:t>
            </a:r>
            <a:r>
              <a:rPr lang="en-US" sz="1200" dirty="0"/>
              <a:t>Do We Go from Here?</a:t>
            </a:r>
          </a:p>
        </p:txBody>
      </p:sp>
    </p:spTree>
    <p:extLst>
      <p:ext uri="{BB962C8B-B14F-4D97-AF65-F5344CB8AC3E}">
        <p14:creationId xmlns:p14="http://schemas.microsoft.com/office/powerpoint/2010/main" val="18369753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700" y="228600"/>
            <a:ext cx="9131300" cy="990600"/>
          </a:xfrm>
        </p:spPr>
        <p:txBody>
          <a:bodyPr>
            <a:noAutofit/>
          </a:bodyPr>
          <a:lstStyle/>
          <a:p>
            <a:pPr algn="ctr" eaLnBrk="1" hangingPunct="1"/>
            <a:r>
              <a:rPr lang="en-US" sz="2800" dirty="0" smtClean="0">
                <a:solidFill>
                  <a:schemeClr val="tx1"/>
                </a:solidFill>
              </a:rPr>
              <a:t>… but it is not enough.</a:t>
            </a:r>
            <a:br>
              <a:rPr lang="en-US" sz="2800" dirty="0" smtClean="0">
                <a:solidFill>
                  <a:schemeClr val="tx1"/>
                </a:solidFill>
              </a:rPr>
            </a:br>
            <a:r>
              <a:rPr lang="en-US" sz="2800" dirty="0" smtClean="0">
                <a:solidFill>
                  <a:schemeClr val="tx1"/>
                </a:solidFill>
              </a:rPr>
              <a:t>Implicit Bias Interacts with External Structures and Networks </a:t>
            </a:r>
          </a:p>
        </p:txBody>
      </p:sp>
      <p:pic>
        <p:nvPicPr>
          <p:cNvPr id="28674" name="Picture 3"/>
          <p:cNvPicPr>
            <a:picLocks noGrp="1" noChangeAspect="1" noChangeArrowheads="1"/>
          </p:cNvPicPr>
          <p:nvPr>
            <p:ph idx="4294967295"/>
          </p:nvPr>
        </p:nvPicPr>
        <p:blipFill>
          <a:blip r:embed="rId3" cstate="screen"/>
          <a:stretch>
            <a:fillRect/>
          </a:stretch>
        </p:blipFill>
        <p:spPr>
          <a:xfrm>
            <a:off x="1143000" y="1681821"/>
            <a:ext cx="6905172" cy="4718979"/>
          </a:xfrm>
        </p:spPr>
      </p:pic>
      <p:sp>
        <p:nvSpPr>
          <p:cNvPr id="28675" name="Text Box 4"/>
          <p:cNvSpPr txBox="1">
            <a:spLocks noChangeArrowheads="1"/>
          </p:cNvSpPr>
          <p:nvPr/>
        </p:nvSpPr>
        <p:spPr bwMode="auto">
          <a:xfrm>
            <a:off x="228600" y="6400800"/>
            <a:ext cx="5410200" cy="290512"/>
          </a:xfrm>
          <a:prstGeom prst="rect">
            <a:avLst/>
          </a:prstGeom>
          <a:noFill/>
          <a:ln w="9525">
            <a:noFill/>
            <a:miter lim="800000"/>
            <a:headEnd/>
            <a:tailEnd/>
          </a:ln>
        </p:spPr>
        <p:txBody>
          <a:bodyPr>
            <a:prstTxWarp prst="textNoShape">
              <a:avLst/>
            </a:prstTxWarp>
            <a:spAutoFit/>
          </a:bodyPr>
          <a:lstStyle/>
          <a:p>
            <a:pPr>
              <a:spcBef>
                <a:spcPct val="50000"/>
              </a:spcBef>
            </a:pPr>
            <a:r>
              <a:rPr lang="en-US" sz="1300" dirty="0">
                <a:latin typeface="Tw Cen MT" charset="0"/>
              </a:rPr>
              <a:t>Source: Barbara </a:t>
            </a:r>
            <a:r>
              <a:rPr lang="en-US" sz="1300" dirty="0" err="1">
                <a:latin typeface="Tw Cen MT" charset="0"/>
              </a:rPr>
              <a:t>Reskin</a:t>
            </a:r>
            <a:r>
              <a:rPr lang="en-US" sz="1300" dirty="0">
                <a:latin typeface="Tw Cen MT" charset="0"/>
              </a:rPr>
              <a:t>.  http://faculty.uwashington.edu/reskin/</a:t>
            </a:r>
          </a:p>
        </p:txBody>
      </p:sp>
      <p:sp>
        <p:nvSpPr>
          <p:cNvPr id="7" name="Slide Number Placeholder 6"/>
          <p:cNvSpPr>
            <a:spLocks noGrp="1"/>
          </p:cNvSpPr>
          <p:nvPr>
            <p:ph type="sldNum" sz="quarter" idx="12"/>
          </p:nvPr>
        </p:nvSpPr>
        <p:spPr/>
        <p:txBody>
          <a:bodyPr>
            <a:normAutofit fontScale="85000" lnSpcReduction="20000"/>
          </a:bodyPr>
          <a:lstStyle/>
          <a:p>
            <a:fld id="{86940707-5E61-C441-9A47-C65504CC86E1}" type="slidenum">
              <a:rPr lang="en-US" smtClean="0"/>
              <a:pPr/>
              <a:t>13</a:t>
            </a:fld>
            <a:endParaRPr lang="en-US"/>
          </a:p>
        </p:txBody>
      </p:sp>
    </p:spTree>
    <p:extLst>
      <p:ext uri="{BB962C8B-B14F-4D97-AF65-F5344CB8AC3E}">
        <p14:creationId xmlns:p14="http://schemas.microsoft.com/office/powerpoint/2010/main" val="3161482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6553200" y="6372845"/>
            <a:ext cx="2133600" cy="365125"/>
          </a:xfrm>
          <a:noFill/>
        </p:spPr>
        <p:txBody>
          <a:bodyPr/>
          <a:lstStyle/>
          <a:p>
            <a:fld id="{ACE2DE3C-928E-D44C-B101-F12C970EEC44}" type="slidenum">
              <a:rPr lang="en-US"/>
              <a:pPr/>
              <a:t>14</a:t>
            </a:fld>
            <a:endParaRPr lang="en-US"/>
          </a:p>
        </p:txBody>
      </p:sp>
      <p:sp>
        <p:nvSpPr>
          <p:cNvPr id="128002" name="Text Box 2"/>
          <p:cNvSpPr txBox="1">
            <a:spLocks noChangeArrowheads="1"/>
          </p:cNvSpPr>
          <p:nvPr/>
        </p:nvSpPr>
        <p:spPr bwMode="auto">
          <a:xfrm>
            <a:off x="762000" y="4572000"/>
            <a:ext cx="1981200"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600" b="1">
                <a:effectLst>
                  <a:outerShdw blurRad="38100" dist="38100" dir="2700000" algn="tl">
                    <a:srgbClr val="000000"/>
                  </a:outerShdw>
                </a:effectLst>
                <a:latin typeface="Tahoma" pitchFamily="34" charset="0"/>
              </a:rPr>
              <a:t>Neighborhood Segregation</a:t>
            </a:r>
          </a:p>
        </p:txBody>
      </p:sp>
      <p:sp>
        <p:nvSpPr>
          <p:cNvPr id="128003" name="Text Box 3"/>
          <p:cNvSpPr txBox="1">
            <a:spLocks noChangeArrowheads="1"/>
          </p:cNvSpPr>
          <p:nvPr/>
        </p:nvSpPr>
        <p:spPr bwMode="auto">
          <a:xfrm>
            <a:off x="3792538" y="2330450"/>
            <a:ext cx="3522662" cy="33655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1600" b="1" dirty="0">
                <a:effectLst>
                  <a:outerShdw blurRad="38100" dist="38100" dir="2700000" algn="tl">
                    <a:srgbClr val="000000"/>
                  </a:outerShdw>
                </a:effectLst>
                <a:latin typeface="Tahoma" pitchFamily="34" charset="0"/>
              </a:rPr>
              <a:t>School Segregation</a:t>
            </a:r>
          </a:p>
        </p:txBody>
      </p:sp>
      <p:sp>
        <p:nvSpPr>
          <p:cNvPr id="128004" name="Text Box 4"/>
          <p:cNvSpPr txBox="1">
            <a:spLocks noChangeArrowheads="1"/>
          </p:cNvSpPr>
          <p:nvPr/>
        </p:nvSpPr>
        <p:spPr bwMode="auto">
          <a:xfrm>
            <a:off x="4876800" y="5105400"/>
            <a:ext cx="2716213"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600" b="1">
                <a:effectLst>
                  <a:outerShdw blurRad="38100" dist="38100" dir="2700000" algn="tl">
                    <a:srgbClr val="000000"/>
                  </a:outerShdw>
                </a:effectLst>
                <a:latin typeface="Tahoma" pitchFamily="34" charset="0"/>
              </a:rPr>
              <a:t>Racial stigma, other psychological impacts</a:t>
            </a:r>
          </a:p>
        </p:txBody>
      </p:sp>
      <p:sp>
        <p:nvSpPr>
          <p:cNvPr id="128005" name="Text Box 5"/>
          <p:cNvSpPr txBox="1">
            <a:spLocks noChangeArrowheads="1"/>
          </p:cNvSpPr>
          <p:nvPr/>
        </p:nvSpPr>
        <p:spPr bwMode="auto">
          <a:xfrm>
            <a:off x="4605338" y="4524375"/>
            <a:ext cx="2862262" cy="33655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600" b="1">
                <a:effectLst>
                  <a:outerShdw blurRad="38100" dist="38100" dir="2700000" algn="tl">
                    <a:srgbClr val="000000"/>
                  </a:outerShdw>
                </a:effectLst>
                <a:latin typeface="Tahoma" pitchFamily="34" charset="0"/>
              </a:rPr>
              <a:t>Job segregation</a:t>
            </a:r>
          </a:p>
        </p:txBody>
      </p:sp>
      <p:sp>
        <p:nvSpPr>
          <p:cNvPr id="128006" name="Text Box 6"/>
          <p:cNvSpPr txBox="1">
            <a:spLocks noChangeArrowheads="1"/>
          </p:cNvSpPr>
          <p:nvPr/>
        </p:nvSpPr>
        <p:spPr bwMode="auto">
          <a:xfrm>
            <a:off x="4546600" y="5715000"/>
            <a:ext cx="3302000" cy="82550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dirty="0">
                <a:latin typeface="Tahoma" pitchFamily="34" charset="0"/>
              </a:rPr>
              <a:t>C</a:t>
            </a:r>
            <a:r>
              <a:rPr lang="en-US" sz="1600" b="1" dirty="0" smtClean="0">
                <a:latin typeface="Tahoma" pitchFamily="34" charset="0"/>
              </a:rPr>
              <a:t>ommunity </a:t>
            </a:r>
            <a:r>
              <a:rPr lang="en-US" sz="1600" b="1" dirty="0">
                <a:latin typeface="Tahoma" pitchFamily="34" charset="0"/>
              </a:rPr>
              <a:t>power, civic participation and individual assets</a:t>
            </a:r>
          </a:p>
        </p:txBody>
      </p:sp>
      <p:sp>
        <p:nvSpPr>
          <p:cNvPr id="128007" name="Text Box 7"/>
          <p:cNvSpPr txBox="1">
            <a:spLocks noChangeArrowheads="1"/>
          </p:cNvSpPr>
          <p:nvPr/>
        </p:nvSpPr>
        <p:spPr bwMode="auto">
          <a:xfrm>
            <a:off x="4502150" y="2711450"/>
            <a:ext cx="4108450" cy="336550"/>
          </a:xfrm>
          <a:prstGeom prst="rect">
            <a:avLst/>
          </a:prstGeom>
          <a:noFill/>
          <a:ln w="9525">
            <a:noFill/>
            <a:miter lim="800000"/>
            <a:headEnd/>
            <a:tailEnd/>
          </a:ln>
          <a:effectLst/>
        </p:spPr>
        <p:txBody>
          <a:bodyPr>
            <a:spAutoFit/>
          </a:bodyPr>
          <a:lstStyle/>
          <a:p>
            <a:pPr eaLnBrk="1" hangingPunct="1">
              <a:defRPr/>
            </a:pPr>
            <a:r>
              <a:rPr lang="en-US" sz="1600" b="1" dirty="0">
                <a:latin typeface="Tahoma" pitchFamily="34" charset="0"/>
              </a:rPr>
              <a:t>Educational Achievement</a:t>
            </a:r>
          </a:p>
        </p:txBody>
      </p:sp>
      <p:sp>
        <p:nvSpPr>
          <p:cNvPr id="31753" name="Text Box 8"/>
          <p:cNvSpPr txBox="1">
            <a:spLocks noChangeArrowheads="1"/>
          </p:cNvSpPr>
          <p:nvPr/>
        </p:nvSpPr>
        <p:spPr bwMode="auto">
          <a:xfrm>
            <a:off x="3657600" y="0"/>
            <a:ext cx="2133600" cy="336550"/>
          </a:xfrm>
          <a:prstGeom prst="rect">
            <a:avLst/>
          </a:prstGeom>
          <a:noFill/>
          <a:ln w="9525">
            <a:noFill/>
            <a:miter lim="800000"/>
            <a:headEnd/>
            <a:tailEnd/>
          </a:ln>
        </p:spPr>
        <p:txBody>
          <a:bodyPr>
            <a:prstTxWarp prst="textNoShape">
              <a:avLst/>
            </a:prstTxWarp>
            <a:spAutoFit/>
          </a:bodyPr>
          <a:lstStyle/>
          <a:p>
            <a:pPr eaLnBrk="1" hangingPunct="1"/>
            <a:endParaRPr lang="en-US" sz="1600" b="1">
              <a:latin typeface="Tahoma" charset="0"/>
            </a:endParaRPr>
          </a:p>
        </p:txBody>
      </p:sp>
      <p:sp>
        <p:nvSpPr>
          <p:cNvPr id="31754" name="Line 9"/>
          <p:cNvSpPr>
            <a:spLocks noChangeShapeType="1"/>
          </p:cNvSpPr>
          <p:nvPr/>
        </p:nvSpPr>
        <p:spPr bwMode="auto">
          <a:xfrm>
            <a:off x="2514600" y="5057775"/>
            <a:ext cx="1981200" cy="80962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5" name="Line 10"/>
          <p:cNvSpPr>
            <a:spLocks noChangeShapeType="1"/>
          </p:cNvSpPr>
          <p:nvPr/>
        </p:nvSpPr>
        <p:spPr bwMode="auto">
          <a:xfrm flipV="1">
            <a:off x="2362200" y="2667000"/>
            <a:ext cx="1600200" cy="183197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6" name="Line 11"/>
          <p:cNvSpPr>
            <a:spLocks noChangeShapeType="1"/>
          </p:cNvSpPr>
          <p:nvPr/>
        </p:nvSpPr>
        <p:spPr bwMode="auto">
          <a:xfrm>
            <a:off x="2819400" y="5057775"/>
            <a:ext cx="1981200" cy="3048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128012" name="Rectangle 12"/>
          <p:cNvSpPr>
            <a:spLocks noGrp="1" noChangeArrowheads="1"/>
          </p:cNvSpPr>
          <p:nvPr>
            <p:ph type="title" idx="4294967295"/>
          </p:nvPr>
        </p:nvSpPr>
        <p:spPr>
          <a:xfrm>
            <a:off x="7938" y="0"/>
            <a:ext cx="9144000" cy="1447800"/>
          </a:xfrm>
        </p:spPr>
        <p:txBody>
          <a:bodyPr anchor="b">
            <a:normAutofit fontScale="90000"/>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Constantia" pitchFamily="18" charset="0"/>
              </a:rPr>
              <a:t>E.g., Implicit Bias Increases Neighborhood Segregation </a:t>
            </a:r>
            <a:r>
              <a:rPr lang="en-US" sz="3600" u="sng" dirty="0" smtClean="0">
                <a:solidFill>
                  <a:srgbClr val="FFFF00"/>
                </a:solidFill>
                <a:effectLst>
                  <a:outerShdw blurRad="38100" dist="38100" dir="2700000" algn="tl">
                    <a:srgbClr val="000000">
                      <a:alpha val="43137"/>
                    </a:srgbClr>
                  </a:outerShdw>
                </a:effectLst>
                <a:latin typeface="Constantia" pitchFamily="18" charset="0"/>
              </a:rPr>
              <a:t>and</a:t>
            </a:r>
            <a:r>
              <a:rPr lang="en-US" sz="3600" dirty="0" smtClean="0">
                <a:solidFill>
                  <a:srgbClr val="FFFF00"/>
                </a:solidFill>
                <a:effectLst>
                  <a:outerShdw blurRad="38100" dist="38100" dir="2700000" algn="tl">
                    <a:srgbClr val="000000">
                      <a:alpha val="43137"/>
                    </a:srgbClr>
                  </a:outerShdw>
                </a:effectLst>
                <a:latin typeface="Constantia" pitchFamily="18" charset="0"/>
              </a:rPr>
              <a:t> Neighborhood Segregation Creates Implicit Bias</a:t>
            </a:r>
          </a:p>
        </p:txBody>
      </p:sp>
      <p:sp>
        <p:nvSpPr>
          <p:cNvPr id="128013" name="Rectangle 13"/>
          <p:cNvSpPr>
            <a:spLocks noChangeArrowheads="1"/>
          </p:cNvSpPr>
          <p:nvPr/>
        </p:nvSpPr>
        <p:spPr bwMode="auto">
          <a:xfrm>
            <a:off x="4579938" y="3168650"/>
            <a:ext cx="4183062"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b="1" dirty="0">
                <a:latin typeface="Tahoma" pitchFamily="34" charset="0"/>
              </a:rPr>
              <a:t>Exposure to crime</a:t>
            </a:r>
          </a:p>
        </p:txBody>
      </p:sp>
      <p:sp>
        <p:nvSpPr>
          <p:cNvPr id="31759" name="Line 14"/>
          <p:cNvSpPr>
            <a:spLocks noChangeShapeType="1"/>
          </p:cNvSpPr>
          <p:nvPr/>
        </p:nvSpPr>
        <p:spPr bwMode="auto">
          <a:xfrm flipV="1">
            <a:off x="2508250" y="2895600"/>
            <a:ext cx="1835150" cy="162877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0" name="Line 15"/>
          <p:cNvSpPr>
            <a:spLocks noChangeShapeType="1"/>
          </p:cNvSpPr>
          <p:nvPr/>
        </p:nvSpPr>
        <p:spPr bwMode="auto">
          <a:xfrm flipV="1">
            <a:off x="2805113" y="3352800"/>
            <a:ext cx="1614487" cy="127952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128016" name="Rectangle 16"/>
          <p:cNvSpPr>
            <a:spLocks noChangeArrowheads="1"/>
          </p:cNvSpPr>
          <p:nvPr/>
        </p:nvSpPr>
        <p:spPr bwMode="auto">
          <a:xfrm>
            <a:off x="4630738" y="3762375"/>
            <a:ext cx="3522662" cy="58102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1600" b="1" dirty="0">
                <a:effectLst>
                  <a:outerShdw blurRad="38100" dist="38100" dir="2700000" algn="tl">
                    <a:srgbClr val="000000"/>
                  </a:outerShdw>
                </a:effectLst>
                <a:latin typeface="Tahoma" pitchFamily="34" charset="0"/>
              </a:rPr>
              <a:t>Transportation limitations and other inequitable public services</a:t>
            </a:r>
          </a:p>
        </p:txBody>
      </p:sp>
      <p:sp>
        <p:nvSpPr>
          <p:cNvPr id="31762" name="Line 17"/>
          <p:cNvSpPr>
            <a:spLocks noChangeShapeType="1"/>
          </p:cNvSpPr>
          <p:nvPr/>
        </p:nvSpPr>
        <p:spPr bwMode="auto">
          <a:xfrm flipV="1">
            <a:off x="2881313" y="4019550"/>
            <a:ext cx="1614487" cy="7620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3" name="Line 18"/>
          <p:cNvSpPr>
            <a:spLocks noChangeShapeType="1"/>
          </p:cNvSpPr>
          <p:nvPr/>
        </p:nvSpPr>
        <p:spPr bwMode="auto">
          <a:xfrm flipV="1">
            <a:off x="2897188" y="4752975"/>
            <a:ext cx="2055812" cy="1524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4" name="Rectangle 19"/>
          <p:cNvSpPr>
            <a:spLocks noChangeArrowheads="1"/>
          </p:cNvSpPr>
          <p:nvPr/>
        </p:nvSpPr>
        <p:spPr bwMode="auto">
          <a:xfrm>
            <a:off x="904875" y="6416675"/>
            <a:ext cx="6410325" cy="304800"/>
          </a:xfrm>
          <a:prstGeom prst="rect">
            <a:avLst/>
          </a:prstGeom>
          <a:noFill/>
          <a:ln w="9525">
            <a:noFill/>
            <a:miter lim="800000"/>
            <a:headEnd/>
            <a:tailEnd/>
          </a:ln>
        </p:spPr>
        <p:txBody>
          <a:bodyPr wrap="none">
            <a:prstTxWarp prst="textNoShape">
              <a:avLst/>
            </a:prstTxWarp>
            <a:spAutoFit/>
          </a:bodyPr>
          <a:lstStyle/>
          <a:p>
            <a:pPr eaLnBrk="1" hangingPunct="1"/>
            <a:r>
              <a:rPr lang="en-US" sz="1400" dirty="0">
                <a:latin typeface="Arial Unicode MS" charset="0"/>
              </a:rPr>
              <a:t>Adapted from figure by  Barbara </a:t>
            </a:r>
            <a:r>
              <a:rPr lang="en-US" sz="1400" dirty="0" err="1">
                <a:latin typeface="Arial Unicode MS" charset="0"/>
              </a:rPr>
              <a:t>Reskin</a:t>
            </a:r>
            <a:r>
              <a:rPr lang="en-US" sz="1400" dirty="0">
                <a:latin typeface="Arial Unicode MS" charset="0"/>
              </a:rPr>
              <a:t> at: </a:t>
            </a:r>
            <a:r>
              <a:rPr lang="en-US" sz="1400" dirty="0">
                <a:latin typeface="Arial Unicode MS" charset="0"/>
                <a:hlinkClick r:id="rId3"/>
              </a:rPr>
              <a:t>http://faculty.washington.edu/reskin/</a:t>
            </a:r>
            <a:endParaRPr lang="en-US" sz="1400" dirty="0">
              <a:latin typeface="Arial Unicode MS" charset="0"/>
            </a:endParaRPr>
          </a:p>
        </p:txBody>
      </p:sp>
      <p:sp>
        <p:nvSpPr>
          <p:cNvPr id="128020" name="Rectangle 20"/>
          <p:cNvSpPr>
            <a:spLocks noChangeArrowheads="1"/>
          </p:cNvSpPr>
          <p:nvPr/>
        </p:nvSpPr>
        <p:spPr bwMode="auto">
          <a:xfrm>
            <a:off x="0" y="1676400"/>
            <a:ext cx="9144000" cy="336550"/>
          </a:xfrm>
          <a:prstGeom prst="rect">
            <a:avLst/>
          </a:prstGeom>
          <a:noFill/>
          <a:ln w="9525">
            <a:noFill/>
            <a:miter lim="800000"/>
            <a:headEnd/>
            <a:tailEnd/>
          </a:ln>
          <a:effectLst/>
        </p:spPr>
        <p:txBody>
          <a:bodyPr>
            <a:spAutoFit/>
          </a:bodyPr>
          <a:lstStyle/>
          <a:p>
            <a:pPr marL="465138" indent="-465138" algn="ctr" eaLnBrk="1" fontAlgn="auto" hangingPunct="1">
              <a:lnSpc>
                <a:spcPct val="80000"/>
              </a:lnSpc>
              <a:spcBef>
                <a:spcPct val="20000"/>
              </a:spcBef>
              <a:spcAft>
                <a:spcPts val="0"/>
              </a:spcAft>
              <a:buClr>
                <a:schemeClr val="hlink"/>
              </a:buClr>
              <a:buSzPct val="80000"/>
              <a:buFont typeface="Arial" pitchFamily="34" charset="0"/>
              <a:buNone/>
              <a:tabLst>
                <a:tab pos="404813" algn="l"/>
              </a:tabLst>
              <a:defRPr/>
            </a:pPr>
            <a:r>
              <a:rPr lang="en-US" u="sng" dirty="0">
                <a:effectLst>
                  <a:outerShdw blurRad="38100" dist="38100" dir="2700000" algn="tl">
                    <a:srgbClr val="000000"/>
                  </a:outerShdw>
                </a:effectLst>
                <a:latin typeface="Tahoma" pitchFamily="34" charset="0"/>
              </a:rPr>
              <a:t>Segregation impacts a number of life-opportunities</a:t>
            </a:r>
          </a:p>
        </p:txBody>
      </p:sp>
      <p:sp>
        <p:nvSpPr>
          <p:cNvPr id="128021" name="Text Box 21"/>
          <p:cNvSpPr txBox="1">
            <a:spLocks noChangeArrowheads="1"/>
          </p:cNvSpPr>
          <p:nvPr/>
        </p:nvSpPr>
        <p:spPr bwMode="auto">
          <a:xfrm>
            <a:off x="3124200" y="2057400"/>
            <a:ext cx="3522663" cy="33655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1600" b="1" dirty="0">
                <a:effectLst>
                  <a:outerShdw blurRad="38100" dist="38100" dir="2700000" algn="tl">
                    <a:srgbClr val="000000"/>
                  </a:outerShdw>
                </a:effectLst>
                <a:latin typeface="Tahoma" pitchFamily="34" charset="0"/>
              </a:rPr>
              <a:t>Impacts on Health</a:t>
            </a:r>
          </a:p>
        </p:txBody>
      </p:sp>
      <p:sp>
        <p:nvSpPr>
          <p:cNvPr id="31767" name="Line 22"/>
          <p:cNvSpPr>
            <a:spLocks noChangeShapeType="1"/>
          </p:cNvSpPr>
          <p:nvPr/>
        </p:nvSpPr>
        <p:spPr bwMode="auto">
          <a:xfrm flipV="1">
            <a:off x="2133600" y="2317750"/>
            <a:ext cx="1008063" cy="210185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8" name="Slide Number Placeholder 25"/>
          <p:cNvSpPr txBox="1">
            <a:spLocks noGrp="1"/>
          </p:cNvSpPr>
          <p:nvPr/>
        </p:nvSpPr>
        <p:spPr bwMode="auto">
          <a:xfrm>
            <a:off x="8129588" y="5734050"/>
            <a:ext cx="609600" cy="520700"/>
          </a:xfrm>
          <a:prstGeom prst="rect">
            <a:avLst/>
          </a:prstGeom>
          <a:noFill/>
          <a:ln w="9525">
            <a:noFill/>
            <a:miter lim="800000"/>
            <a:headEnd/>
            <a:tailEnd/>
          </a:ln>
        </p:spPr>
        <p:txBody>
          <a:bodyPr anchor="ctr">
            <a:prstTxWarp prst="textNoShape">
              <a:avLst/>
            </a:prstTxWarp>
          </a:bodyPr>
          <a:lstStyle/>
          <a:p>
            <a:pPr algn="ctr" eaLnBrk="1" hangingPunct="1"/>
            <a:fld id="{8BAE60B9-5D75-884B-A44C-DE5906AD502D}" type="slidenum">
              <a:rPr lang="en-US" sz="1400" b="1">
                <a:solidFill>
                  <a:srgbClr val="FFFFFF"/>
                </a:solidFill>
                <a:latin typeface="Century Schoolbook" charset="0"/>
              </a:rPr>
              <a:pPr algn="ctr" eaLnBrk="1" hangingPunct="1"/>
              <a:t>14</a:t>
            </a:fld>
            <a:endParaRPr lang="en-US" sz="1400" b="1">
              <a:solidFill>
                <a:srgbClr val="FFFFFF"/>
              </a:solidFill>
              <a:latin typeface="Century Schoolbook" charset="0"/>
            </a:endParaRPr>
          </a:p>
        </p:txBody>
      </p:sp>
    </p:spTree>
    <p:extLst>
      <p:ext uri="{BB962C8B-B14F-4D97-AF65-F5344CB8AC3E}">
        <p14:creationId xmlns:p14="http://schemas.microsoft.com/office/powerpoint/2010/main" val="1342555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4100" y="1104900"/>
            <a:ext cx="7023100" cy="4635500"/>
          </a:xfrm>
          <a:prstGeom prst="rect">
            <a:avLst/>
          </a:prstGeom>
        </p:spPr>
      </p:pic>
    </p:spTree>
    <p:extLst>
      <p:ext uri="{BB962C8B-B14F-4D97-AF65-F5344CB8AC3E}">
        <p14:creationId xmlns:p14="http://schemas.microsoft.com/office/powerpoint/2010/main" val="226223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95806544"/>
              </p:ext>
            </p:extLst>
          </p:nvPr>
        </p:nvGraphicFramePr>
        <p:xfrm>
          <a:off x="417287" y="2995082"/>
          <a:ext cx="8218713" cy="1598083"/>
        </p:xfrm>
        <a:graphic>
          <a:graphicData uri="http://schemas.openxmlformats.org/presentationml/2006/ole">
            <mc:AlternateContent xmlns:mc="http://schemas.openxmlformats.org/markup-compatibility/2006">
              <mc:Choice xmlns:v="urn:schemas-microsoft-com:vml" Requires="v">
                <p:oleObj spid="_x0000_s1027" name="Document" r:id="rId4" imgW="6858000" imgH="1333500" progId="Word.Document.12">
                  <p:embed/>
                </p:oleObj>
              </mc:Choice>
              <mc:Fallback>
                <p:oleObj name="Document" r:id="rId4" imgW="6858000" imgH="1333500" progId="Word.Document.12">
                  <p:embed/>
                  <p:pic>
                    <p:nvPicPr>
                      <p:cNvPr id="0" name=""/>
                      <p:cNvPicPr/>
                      <p:nvPr/>
                    </p:nvPicPr>
                    <p:blipFill>
                      <a:blip r:embed="rId5"/>
                      <a:stretch>
                        <a:fillRect/>
                      </a:stretch>
                    </p:blipFill>
                    <p:spPr>
                      <a:xfrm>
                        <a:off x="417287" y="2995082"/>
                        <a:ext cx="8218713" cy="1598083"/>
                      </a:xfrm>
                      <a:prstGeom prst="rect">
                        <a:avLst/>
                      </a:prstGeom>
                    </p:spPr>
                  </p:pic>
                </p:oleObj>
              </mc:Fallback>
            </mc:AlternateContent>
          </a:graphicData>
        </a:graphic>
      </p:graphicFrame>
    </p:spTree>
    <p:extLst>
      <p:ext uri="{BB962C8B-B14F-4D97-AF65-F5344CB8AC3E}">
        <p14:creationId xmlns:p14="http://schemas.microsoft.com/office/powerpoint/2010/main" val="150048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as a network</a:t>
            </a:r>
            <a:endParaRPr lang="en-US" dirty="0"/>
          </a:p>
        </p:txBody>
      </p:sp>
      <p:sp>
        <p:nvSpPr>
          <p:cNvPr id="3" name="Content Placeholder 2"/>
          <p:cNvSpPr>
            <a:spLocks noGrp="1"/>
          </p:cNvSpPr>
          <p:nvPr>
            <p:ph sz="quarter" idx="1"/>
          </p:nvPr>
        </p:nvSpPr>
        <p:spPr/>
        <p:txBody>
          <a:bodyPr/>
          <a:lstStyle/>
          <a:p>
            <a:r>
              <a:rPr lang="en-US" dirty="0" smtClean="0"/>
              <a:t>Our brains are connected to each other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95600"/>
            <a:ext cx="3761171" cy="2376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975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as a network</a:t>
            </a:r>
            <a:endParaRPr lang="en-US" dirty="0"/>
          </a:p>
        </p:txBody>
      </p:sp>
      <p:sp>
        <p:nvSpPr>
          <p:cNvPr id="3" name="Content Placeholder 2"/>
          <p:cNvSpPr>
            <a:spLocks noGrp="1"/>
          </p:cNvSpPr>
          <p:nvPr>
            <p:ph sz="quarter" idx="1"/>
          </p:nvPr>
        </p:nvSpPr>
        <p:spPr/>
        <p:txBody>
          <a:bodyPr/>
          <a:lstStyle/>
          <a:p>
            <a:r>
              <a:rPr lang="en-US" dirty="0" smtClean="0"/>
              <a:t>Our brains are also connected to the environment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90800"/>
            <a:ext cx="3981793" cy="3302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021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28600" y="1371600"/>
            <a:ext cx="7924800" cy="4953000"/>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110381"/>
              </p:ext>
            </p:extLst>
          </p:nvPr>
        </p:nvGraphicFramePr>
        <p:xfrm>
          <a:off x="457200" y="1981200"/>
          <a:ext cx="80772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629400" y="5867400"/>
            <a:ext cx="2133600" cy="365125"/>
          </a:xfrm>
        </p:spPr>
        <p:txBody>
          <a:bodyPr/>
          <a:lstStyle/>
          <a:p>
            <a:fld id="{FFBC5FCF-AB71-4180-8420-1A966719451A}" type="slidenum">
              <a:rPr lang="en-US" smtClean="0"/>
              <a:pPr/>
              <a:t>19</a:t>
            </a:fld>
            <a:endParaRPr lang="en-US"/>
          </a:p>
        </p:txBody>
      </p:sp>
      <p:sp>
        <p:nvSpPr>
          <p:cNvPr id="2" name="Title 1"/>
          <p:cNvSpPr>
            <a:spLocks noGrp="1"/>
          </p:cNvSpPr>
          <p:nvPr>
            <p:ph type="title"/>
          </p:nvPr>
        </p:nvSpPr>
        <p:spPr>
          <a:xfrm>
            <a:off x="3657600" y="3581400"/>
            <a:ext cx="4648200" cy="1143000"/>
          </a:xfrm>
        </p:spPr>
        <p:txBody>
          <a:bodyPr>
            <a:normAutofit/>
          </a:bodyPr>
          <a:lstStyle/>
          <a:p>
            <a:r>
              <a:rPr lang="en-US" sz="3600" i="1" u="sng" dirty="0" smtClean="0">
                <a:solidFill>
                  <a:srgbClr val="FF0000"/>
                </a:solidFill>
                <a:effectLst>
                  <a:outerShdw blurRad="38100" dist="38100" dir="2700000" algn="tl">
                    <a:srgbClr val="000000">
                      <a:alpha val="43137"/>
                    </a:srgbClr>
                  </a:outerShdw>
                </a:effectLst>
              </a:rPr>
              <a:t>Impact</a:t>
            </a:r>
            <a:endParaRPr lang="en-US" sz="3600" i="1" u="sng"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39700" y="152400"/>
            <a:ext cx="7696200" cy="1077218"/>
          </a:xfrm>
          <a:prstGeom prst="rect">
            <a:avLst/>
          </a:prstGeom>
        </p:spPr>
        <p:txBody>
          <a:bodyPr wrap="square">
            <a:spAutoFit/>
          </a:bodyPr>
          <a:lstStyle/>
          <a:p>
            <a:r>
              <a:rPr lang="en-US" sz="3200" dirty="0" smtClean="0"/>
              <a:t>Racialized Outcomes Created Through Interacting Processes </a:t>
            </a:r>
            <a:endParaRPr lang="en-US" sz="3200" dirty="0"/>
          </a:p>
        </p:txBody>
      </p:sp>
    </p:spTree>
    <p:extLst>
      <p:ext uri="{BB962C8B-B14F-4D97-AF65-F5344CB8AC3E}">
        <p14:creationId xmlns:p14="http://schemas.microsoft.com/office/powerpoint/2010/main" val="2874874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Definitions</a:t>
            </a:r>
            <a:endParaRPr lang="en-US" dirty="0">
              <a:solidFill>
                <a:schemeClr val="tx1"/>
              </a:solidFill>
            </a:endParaRPr>
          </a:p>
        </p:txBody>
      </p:sp>
      <p:sp>
        <p:nvSpPr>
          <p:cNvPr id="3" name="Content Placeholder 2"/>
          <p:cNvSpPr>
            <a:spLocks noGrp="1"/>
          </p:cNvSpPr>
          <p:nvPr>
            <p:ph sz="quarter" idx="1"/>
          </p:nvPr>
        </p:nvSpPr>
        <p:spPr>
          <a:xfrm>
            <a:off x="457200" y="1600200"/>
            <a:ext cx="8378952" cy="4572000"/>
          </a:xfrm>
        </p:spPr>
        <p:txBody>
          <a:bodyPr>
            <a:normAutofit fontScale="92500"/>
          </a:bodyPr>
          <a:lstStyle/>
          <a:p>
            <a:r>
              <a:rPr lang="en-US" dirty="0" smtClean="0"/>
              <a:t>Bias – the evaluation of one group and its members relative to another</a:t>
            </a:r>
          </a:p>
          <a:p>
            <a:endParaRPr lang="en-US" dirty="0" smtClean="0"/>
          </a:p>
          <a:p>
            <a:pPr lvl="1"/>
            <a:r>
              <a:rPr lang="en-US" dirty="0" smtClean="0"/>
              <a:t>Expressed directly/explicitly: “I like whites more than Latinos.”</a:t>
            </a:r>
          </a:p>
          <a:p>
            <a:pPr lvl="1"/>
            <a:r>
              <a:rPr lang="en-US" dirty="0" smtClean="0"/>
              <a:t>Expressed indirectly: E.g., Sitting further away from a Latino than a white individual. </a:t>
            </a:r>
          </a:p>
          <a:p>
            <a:pPr marL="365760" lvl="1" indent="0">
              <a:buNone/>
            </a:pPr>
            <a:endParaRPr lang="en-US" dirty="0" smtClean="0"/>
          </a:p>
          <a:p>
            <a:r>
              <a:rPr lang="en-US" dirty="0" smtClean="0"/>
              <a:t>Explicit = Person is aware of his/her evaluation</a:t>
            </a:r>
          </a:p>
          <a:p>
            <a:r>
              <a:rPr lang="en-US" dirty="0" smtClean="0"/>
              <a:t>Implicit =  Person doesn’t perceive or endorse evaluation </a:t>
            </a:r>
            <a:endParaRPr lang="en-US" dirty="0"/>
          </a:p>
        </p:txBody>
      </p:sp>
      <p:sp>
        <p:nvSpPr>
          <p:cNvPr id="4" name="TextBox 3"/>
          <p:cNvSpPr txBox="1"/>
          <p:nvPr/>
        </p:nvSpPr>
        <p:spPr>
          <a:xfrm>
            <a:off x="723900" y="6368702"/>
            <a:ext cx="6858000" cy="276999"/>
          </a:xfrm>
          <a:prstGeom prst="rect">
            <a:avLst/>
          </a:prstGeom>
          <a:noFill/>
        </p:spPr>
        <p:txBody>
          <a:bodyPr wrap="square" rtlCol="0">
            <a:spAutoFit/>
          </a:bodyPr>
          <a:lstStyle/>
          <a:p>
            <a:r>
              <a:rPr lang="en-US" sz="1200" dirty="0" smtClean="0"/>
              <a:t>Source: </a:t>
            </a:r>
            <a:r>
              <a:rPr lang="en-US" sz="1200" dirty="0"/>
              <a:t>Unconscious (Implicit) Bias and Health </a:t>
            </a:r>
            <a:r>
              <a:rPr lang="en-US" sz="1200" dirty="0" smtClean="0"/>
              <a:t>Disparities: Where </a:t>
            </a:r>
            <a:r>
              <a:rPr lang="en-US" sz="1200" dirty="0"/>
              <a:t>Do We Go from Here?</a:t>
            </a:r>
          </a:p>
        </p:txBody>
      </p:sp>
    </p:spTree>
    <p:extLst>
      <p:ext uri="{BB962C8B-B14F-4D97-AF65-F5344CB8AC3E}">
        <p14:creationId xmlns:p14="http://schemas.microsoft.com/office/powerpoint/2010/main" val="120799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7394BBD5-EC18-4A61-8591-26BE4BB8B929}" type="slidenum">
              <a:rPr lang="en-US" smtClean="0"/>
              <a:pPr/>
              <a:t>20</a:t>
            </a:fld>
            <a:endParaRPr lang="en-US"/>
          </a:p>
        </p:txBody>
      </p:sp>
      <p:sp>
        <p:nvSpPr>
          <p:cNvPr id="138242" name="Rectangle 2"/>
          <p:cNvSpPr>
            <a:spLocks noGrp="1" noChangeArrowheads="1"/>
          </p:cNvSpPr>
          <p:nvPr>
            <p:ph type="title" idx="4294967295"/>
          </p:nvPr>
        </p:nvSpPr>
        <p:spPr>
          <a:xfrm>
            <a:off x="152400" y="274638"/>
            <a:ext cx="8077199" cy="1143000"/>
          </a:xfrm>
        </p:spPr>
        <p:txBody>
          <a:bodyPr>
            <a:normAutofit/>
          </a:bodyPr>
          <a:lstStyle/>
          <a:p>
            <a:r>
              <a:rPr lang="en-US" sz="2800" b="1" dirty="0">
                <a:solidFill>
                  <a:schemeClr val="tx1"/>
                </a:solidFill>
                <a:latin typeface="Century Schoolbook"/>
                <a:cs typeface="Century Schoolbook"/>
              </a:rPr>
              <a:t>Interventions Should Account for </a:t>
            </a:r>
            <a:r>
              <a:rPr lang="en-US" sz="2800" b="1" dirty="0" smtClean="0">
                <a:solidFill>
                  <a:schemeClr val="tx1"/>
                </a:solidFill>
                <a:latin typeface="Century Schoolbook"/>
                <a:cs typeface="Century Schoolbook"/>
              </a:rPr>
              <a:t>Interconnectivity and </a:t>
            </a:r>
            <a:r>
              <a:rPr lang="en-US" sz="2800" b="1" dirty="0" err="1" smtClean="0">
                <a:solidFill>
                  <a:schemeClr val="tx1"/>
                </a:solidFill>
                <a:latin typeface="Century Schoolbook"/>
                <a:cs typeface="Century Schoolbook"/>
              </a:rPr>
              <a:t>Situatedness</a:t>
            </a:r>
            <a:r>
              <a:rPr lang="en-US" sz="2800" b="1" dirty="0" smtClean="0">
                <a:solidFill>
                  <a:schemeClr val="tx1"/>
                </a:solidFill>
                <a:latin typeface="Century Schoolbook"/>
                <a:cs typeface="Century Schoolbook"/>
              </a:rPr>
              <a:t>  </a:t>
            </a:r>
            <a:endParaRPr lang="en-US" sz="2800" b="1" dirty="0">
              <a:solidFill>
                <a:schemeClr val="tx1"/>
              </a:solidFill>
              <a:latin typeface="Century Schoolbook"/>
              <a:cs typeface="Century Schoolbook"/>
            </a:endParaRPr>
          </a:p>
        </p:txBody>
      </p:sp>
      <p:sp>
        <p:nvSpPr>
          <p:cNvPr id="36870" name="AutoShape 6"/>
          <p:cNvSpPr>
            <a:spLocks noChangeArrowheads="1"/>
          </p:cNvSpPr>
          <p:nvPr/>
        </p:nvSpPr>
        <p:spPr bwMode="auto">
          <a:xfrm>
            <a:off x="6114256" y="1701426"/>
            <a:ext cx="2592388" cy="2376487"/>
          </a:xfrm>
          <a:prstGeom prst="flowChartSummingJunction">
            <a:avLst/>
          </a:prstGeom>
          <a:solidFill>
            <a:schemeClr val="accent6">
              <a:lumMod val="60000"/>
              <a:lumOff val="40000"/>
            </a:schemeClr>
          </a:solidFill>
          <a:ln w="76200">
            <a:solidFill>
              <a:schemeClr val="tx1"/>
            </a:solidFill>
            <a:round/>
            <a:headEnd/>
            <a:tailEnd/>
          </a:ln>
          <a:effectLst>
            <a:reflection blurRad="6350" stA="52000" endA="300" endPos="35000" dir="5400000" sy="-100000" algn="bl" rotWithShape="0"/>
          </a:effectLst>
        </p:spPr>
        <p:txBody>
          <a:bodyPr wrap="none" anchor="ctr"/>
          <a:lstStyle/>
          <a:p>
            <a:endParaRPr lang="en-US"/>
          </a:p>
        </p:txBody>
      </p:sp>
      <p:sp>
        <p:nvSpPr>
          <p:cNvPr id="36869" name="AutoShape 5"/>
          <p:cNvSpPr>
            <a:spLocks noChangeArrowheads="1"/>
          </p:cNvSpPr>
          <p:nvPr/>
        </p:nvSpPr>
        <p:spPr bwMode="auto">
          <a:xfrm>
            <a:off x="762000" y="1600200"/>
            <a:ext cx="2592388" cy="2376488"/>
          </a:xfrm>
          <a:prstGeom prst="flowChartSummingJunction">
            <a:avLst/>
          </a:prstGeom>
          <a:solidFill>
            <a:schemeClr val="accent2"/>
          </a:solidFill>
          <a:ln w="76200">
            <a:solidFill>
              <a:schemeClr val="tx1"/>
            </a:solidFill>
            <a:round/>
            <a:headEnd/>
            <a:tailEnd/>
          </a:ln>
          <a:effectLst>
            <a:reflection blurRad="6350" stA="52000" endA="300" endPos="35000" dir="5400000" sy="-100000" algn="bl" rotWithShape="0"/>
          </a:effectLst>
        </p:spPr>
        <p:txBody>
          <a:bodyPr wrap="none" anchor="ctr"/>
          <a:lstStyle/>
          <a:p>
            <a:endParaRPr lang="en-US"/>
          </a:p>
        </p:txBody>
      </p:sp>
      <p:sp>
        <p:nvSpPr>
          <p:cNvPr id="36871" name="AutoShape 7"/>
          <p:cNvSpPr>
            <a:spLocks noChangeArrowheads="1"/>
          </p:cNvSpPr>
          <p:nvPr/>
        </p:nvSpPr>
        <p:spPr bwMode="auto">
          <a:xfrm>
            <a:off x="3305968" y="3465513"/>
            <a:ext cx="2808288" cy="2665412"/>
          </a:xfrm>
          <a:prstGeom prst="flowChartConnector">
            <a:avLst/>
          </a:prstGeom>
          <a:solidFill>
            <a:schemeClr val="accent4"/>
          </a:solidFill>
          <a:ln w="76200">
            <a:solidFill>
              <a:schemeClr val="tx1"/>
            </a:solidFill>
            <a:round/>
            <a:headEnd/>
            <a:tailEnd/>
          </a:ln>
          <a:effectLst>
            <a:reflection blurRad="6350" stA="52000" endA="300" endPos="35000" dir="5400000" sy="-100000" algn="bl" rotWithShape="0"/>
          </a:effectLst>
        </p:spPr>
        <p:txBody>
          <a:bodyPr wrap="none" anchor="ctr"/>
          <a:lstStyle/>
          <a:p>
            <a:endParaRPr lang="en-US"/>
          </a:p>
        </p:txBody>
      </p:sp>
      <p:sp>
        <p:nvSpPr>
          <p:cNvPr id="36872" name="Text Box 8"/>
          <p:cNvSpPr txBox="1">
            <a:spLocks noChangeArrowheads="1"/>
          </p:cNvSpPr>
          <p:nvPr/>
        </p:nvSpPr>
        <p:spPr bwMode="auto">
          <a:xfrm>
            <a:off x="905669" y="2255044"/>
            <a:ext cx="2305050" cy="1066800"/>
          </a:xfrm>
          <a:prstGeom prst="rect">
            <a:avLst/>
          </a:prstGeom>
          <a:noFill/>
          <a:ln w="9525">
            <a:noFill/>
            <a:miter lim="800000"/>
            <a:headEnd/>
            <a:tailEnd/>
          </a:ln>
          <a:effectLst/>
        </p:spPr>
        <p:txBody>
          <a:bodyPr>
            <a:spAutoFit/>
          </a:bodyPr>
          <a:lstStyle/>
          <a:p>
            <a:pPr algn="ctr">
              <a:spcBef>
                <a:spcPct val="50000"/>
              </a:spcBef>
            </a:pPr>
            <a:r>
              <a:rPr lang="en-US" sz="3200" dirty="0">
                <a:latin typeface="Arial" charset="0"/>
              </a:rPr>
              <a:t>Universal  Programs</a:t>
            </a:r>
          </a:p>
        </p:txBody>
      </p:sp>
      <p:sp>
        <p:nvSpPr>
          <p:cNvPr id="36875" name="Text Box 11"/>
          <p:cNvSpPr txBox="1">
            <a:spLocks noChangeArrowheads="1"/>
          </p:cNvSpPr>
          <p:nvPr/>
        </p:nvSpPr>
        <p:spPr bwMode="auto">
          <a:xfrm>
            <a:off x="6257925" y="2356954"/>
            <a:ext cx="2305050" cy="1066800"/>
          </a:xfrm>
          <a:prstGeom prst="rect">
            <a:avLst/>
          </a:prstGeom>
          <a:noFill/>
          <a:ln w="9525">
            <a:noFill/>
            <a:miter lim="800000"/>
            <a:headEnd/>
            <a:tailEnd/>
          </a:ln>
          <a:effectLst/>
        </p:spPr>
        <p:txBody>
          <a:bodyPr>
            <a:spAutoFit/>
          </a:bodyPr>
          <a:lstStyle/>
          <a:p>
            <a:pPr algn="ctr">
              <a:spcBef>
                <a:spcPct val="50000"/>
              </a:spcBef>
            </a:pPr>
            <a:r>
              <a:rPr lang="en-US" sz="3200" dirty="0">
                <a:latin typeface="Arial" charset="0"/>
              </a:rPr>
              <a:t>Targeted Programs</a:t>
            </a:r>
          </a:p>
        </p:txBody>
      </p:sp>
      <p:sp>
        <p:nvSpPr>
          <p:cNvPr id="36876" name="Text Box 12"/>
          <p:cNvSpPr txBox="1">
            <a:spLocks noChangeArrowheads="1"/>
          </p:cNvSpPr>
          <p:nvPr/>
        </p:nvSpPr>
        <p:spPr bwMode="auto">
          <a:xfrm>
            <a:off x="3354388" y="4264819"/>
            <a:ext cx="2592387" cy="1066800"/>
          </a:xfrm>
          <a:prstGeom prst="rect">
            <a:avLst/>
          </a:prstGeom>
          <a:noFill/>
          <a:ln w="9525">
            <a:noFill/>
            <a:miter lim="800000"/>
            <a:headEnd/>
            <a:tailEnd/>
          </a:ln>
          <a:effectLst/>
        </p:spPr>
        <p:txBody>
          <a:bodyPr>
            <a:spAutoFit/>
          </a:bodyPr>
          <a:lstStyle/>
          <a:p>
            <a:pPr algn="ctr">
              <a:spcBef>
                <a:spcPct val="50000"/>
              </a:spcBef>
            </a:pPr>
            <a:r>
              <a:rPr lang="en-US" sz="3200" dirty="0">
                <a:latin typeface="Arial" charset="0"/>
              </a:rPr>
              <a:t>Targeted Universalism</a:t>
            </a:r>
          </a:p>
        </p:txBody>
      </p:sp>
    </p:spTree>
    <p:extLst>
      <p:ext uri="{BB962C8B-B14F-4D97-AF65-F5344CB8AC3E}">
        <p14:creationId xmlns:p14="http://schemas.microsoft.com/office/powerpoint/2010/main" val="2107950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300"/>
            <a:ext cx="9144000" cy="601662"/>
          </a:xfrm>
        </p:spPr>
        <p:txBody>
          <a:bodyPr>
            <a:noAutofit/>
          </a:bodyPr>
          <a:lstStyle/>
          <a:p>
            <a:r>
              <a:rPr lang="en-US" sz="4000" b="1" dirty="0" smtClean="0">
                <a:solidFill>
                  <a:schemeClr val="tx1"/>
                </a:solidFill>
                <a:latin typeface="Century Schoolbook"/>
                <a:cs typeface="Century Schoolbook"/>
              </a:rPr>
              <a:t>Targeted Universalism</a:t>
            </a:r>
            <a:endParaRPr lang="en-US" sz="4000" b="1" dirty="0">
              <a:solidFill>
                <a:schemeClr val="tx1"/>
              </a:solidFill>
              <a:latin typeface="Century Schoolbook"/>
              <a:cs typeface="Century Schoolbook"/>
            </a:endParaRPr>
          </a:p>
        </p:txBody>
      </p:sp>
      <p:grpSp>
        <p:nvGrpSpPr>
          <p:cNvPr id="3" name="Group 45"/>
          <p:cNvGrpSpPr/>
          <p:nvPr/>
        </p:nvGrpSpPr>
        <p:grpSpPr>
          <a:xfrm>
            <a:off x="881491" y="1494198"/>
            <a:ext cx="7679676" cy="1477328"/>
            <a:chOff x="644415" y="841228"/>
            <a:chExt cx="7679676" cy="1477328"/>
          </a:xfrm>
        </p:grpSpPr>
        <p:sp>
          <p:nvSpPr>
            <p:cNvPr id="111" name="TextBox 110"/>
            <p:cNvSpPr txBox="1"/>
            <p:nvPr/>
          </p:nvSpPr>
          <p:spPr>
            <a:xfrm>
              <a:off x="644415" y="841228"/>
              <a:ext cx="3581965" cy="1477328"/>
            </a:xfrm>
            <a:prstGeom prst="rect">
              <a:avLst/>
            </a:prstGeom>
            <a:noFill/>
          </p:spPr>
          <p:txBody>
            <a:bodyPr wrap="square" rtlCol="0">
              <a:spAutoFit/>
            </a:bodyPr>
            <a:lstStyle/>
            <a:p>
              <a:r>
                <a:rPr lang="en-US" b="1" i="1" dirty="0" smtClean="0">
                  <a:latin typeface="Century Schoolbook"/>
                  <a:cs typeface="Century Schoolbook"/>
                </a:rPr>
                <a:t>Structural Inequity </a:t>
              </a:r>
              <a:r>
                <a:rPr lang="en-US" b="1" dirty="0" smtClean="0">
                  <a:latin typeface="Century Schoolbook"/>
                  <a:cs typeface="Century Schoolbook"/>
                </a:rPr>
                <a:t>produces consistently different outcomes for different communities. </a:t>
              </a:r>
            </a:p>
            <a:p>
              <a:endParaRPr lang="en-US" dirty="0"/>
            </a:p>
          </p:txBody>
        </p:sp>
        <p:sp>
          <p:nvSpPr>
            <p:cNvPr id="112" name="Rectangle 111"/>
            <p:cNvSpPr/>
            <p:nvPr/>
          </p:nvSpPr>
          <p:spPr>
            <a:xfrm>
              <a:off x="4635641" y="841228"/>
              <a:ext cx="3688450" cy="923330"/>
            </a:xfrm>
            <a:prstGeom prst="rect">
              <a:avLst/>
            </a:prstGeom>
          </p:spPr>
          <p:txBody>
            <a:bodyPr wrap="square">
              <a:spAutoFit/>
            </a:bodyPr>
            <a:lstStyle/>
            <a:p>
              <a:r>
                <a:rPr lang="en-US" b="1" i="1" dirty="0" smtClean="0">
                  <a:latin typeface="Century Schoolbook"/>
                  <a:cs typeface="Century Schoolbook"/>
                </a:rPr>
                <a:t>Targeted Universalism </a:t>
              </a:r>
              <a:r>
                <a:rPr lang="en-US" b="1" dirty="0" smtClean="0">
                  <a:latin typeface="Century Schoolbook"/>
                  <a:cs typeface="Century Schoolbook"/>
                </a:rPr>
                <a:t>responds with </a:t>
              </a:r>
              <a:r>
                <a:rPr lang="en-US" b="1" i="1" dirty="0" smtClean="0">
                  <a:latin typeface="Century Schoolbook"/>
                  <a:cs typeface="Century Schoolbook"/>
                </a:rPr>
                <a:t>universal </a:t>
              </a:r>
              <a:r>
                <a:rPr lang="en-US" b="1" dirty="0" smtClean="0">
                  <a:latin typeface="Century Schoolbook"/>
                  <a:cs typeface="Century Schoolbook"/>
                </a:rPr>
                <a:t>goals and targeted solutions</a:t>
              </a:r>
              <a:endParaRPr lang="en-US" b="1" dirty="0">
                <a:latin typeface="Century Schoolbook"/>
                <a:cs typeface="Century Schoolbook"/>
              </a:endParaRPr>
            </a:p>
          </p:txBody>
        </p:sp>
      </p:grpSp>
      <p:sp>
        <p:nvSpPr>
          <p:cNvPr id="109" name="TextBox 108"/>
          <p:cNvSpPr txBox="1"/>
          <p:nvPr/>
        </p:nvSpPr>
        <p:spPr>
          <a:xfrm>
            <a:off x="4151091" y="4018649"/>
            <a:ext cx="478617" cy="369332"/>
          </a:xfrm>
          <a:prstGeom prst="rect">
            <a:avLst/>
          </a:prstGeom>
          <a:noFill/>
        </p:spPr>
        <p:txBody>
          <a:bodyPr wrap="none" rtlCol="0">
            <a:spAutoFit/>
          </a:bodyPr>
          <a:lstStyle/>
          <a:p>
            <a:r>
              <a:rPr lang="en-US" dirty="0" smtClean="0">
                <a:solidFill>
                  <a:schemeClr val="tx1">
                    <a:lumMod val="75000"/>
                    <a:lumOff val="25000"/>
                  </a:schemeClr>
                </a:solidFill>
              </a:rPr>
              <a:t>VS.</a:t>
            </a:r>
            <a:endParaRPr lang="en-US" dirty="0">
              <a:solidFill>
                <a:schemeClr val="tx1">
                  <a:lumMod val="75000"/>
                  <a:lumOff val="25000"/>
                </a:schemeClr>
              </a:solidFill>
            </a:endParaRPr>
          </a:p>
        </p:txBody>
      </p:sp>
      <p:cxnSp>
        <p:nvCxnSpPr>
          <p:cNvPr id="487" name="Straight Connector 486"/>
          <p:cNvCxnSpPr/>
          <p:nvPr/>
        </p:nvCxnSpPr>
        <p:spPr>
          <a:xfrm>
            <a:off x="5132775" y="3164773"/>
            <a:ext cx="2861215"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4" name="Group 498"/>
          <p:cNvGrpSpPr/>
          <p:nvPr/>
        </p:nvGrpSpPr>
        <p:grpSpPr>
          <a:xfrm>
            <a:off x="5246089" y="2745552"/>
            <a:ext cx="3282077" cy="3737251"/>
            <a:chOff x="5246089" y="2338120"/>
            <a:chExt cx="3282077" cy="3737251"/>
          </a:xfrm>
        </p:grpSpPr>
        <p:sp>
          <p:nvSpPr>
            <p:cNvPr id="108" name="TextBox 107"/>
            <p:cNvSpPr txBox="1"/>
            <p:nvPr/>
          </p:nvSpPr>
          <p:spPr>
            <a:xfrm>
              <a:off x="5438389" y="5706039"/>
              <a:ext cx="3089777" cy="369332"/>
            </a:xfrm>
            <a:prstGeom prst="rect">
              <a:avLst/>
            </a:prstGeom>
            <a:noFill/>
          </p:spPr>
          <p:txBody>
            <a:bodyPr wrap="square" rtlCol="0">
              <a:spAutoFit/>
            </a:bodyPr>
            <a:lstStyle/>
            <a:p>
              <a:r>
                <a:rPr lang="en-US" b="1" dirty="0" smtClean="0">
                  <a:latin typeface="Century Schoolbook"/>
                  <a:cs typeface="Century Schoolbook"/>
                </a:rPr>
                <a:t>Targeted Universalism </a:t>
              </a:r>
              <a:endParaRPr lang="en-US" b="1" dirty="0">
                <a:latin typeface="Century Schoolbook"/>
                <a:cs typeface="Century Schoolbook"/>
              </a:endParaRPr>
            </a:p>
          </p:txBody>
        </p:sp>
        <p:grpSp>
          <p:nvGrpSpPr>
            <p:cNvPr id="5" name="Group 497"/>
            <p:cNvGrpSpPr/>
            <p:nvPr/>
          </p:nvGrpSpPr>
          <p:grpSpPr>
            <a:xfrm>
              <a:off x="5246089" y="2338120"/>
              <a:ext cx="2881911" cy="3331807"/>
              <a:chOff x="5246089" y="2338120"/>
              <a:chExt cx="2881911" cy="3331807"/>
            </a:xfrm>
          </p:grpSpPr>
          <p:grpSp>
            <p:nvGrpSpPr>
              <p:cNvPr id="6" name="Group 25"/>
              <p:cNvGrpSpPr/>
              <p:nvPr/>
            </p:nvGrpSpPr>
            <p:grpSpPr>
              <a:xfrm>
                <a:off x="7093961" y="3588535"/>
                <a:ext cx="1034039" cy="397200"/>
                <a:chOff x="6877893" y="2481467"/>
                <a:chExt cx="1515932" cy="397200"/>
              </a:xfrm>
            </p:grpSpPr>
            <p:cxnSp>
              <p:nvCxnSpPr>
                <p:cNvPr id="397" name="Straight Connector 396"/>
                <p:cNvCxnSpPr/>
                <p:nvPr/>
              </p:nvCxnSpPr>
              <p:spPr>
                <a:xfrm>
                  <a:off x="6877893" y="2878667"/>
                  <a:ext cx="1515932"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flipV="1">
                  <a:off x="8375206" y="2481467"/>
                  <a:ext cx="0" cy="39720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25"/>
              <p:cNvGrpSpPr/>
              <p:nvPr/>
            </p:nvGrpSpPr>
            <p:grpSpPr>
              <a:xfrm flipH="1">
                <a:off x="5543549" y="4390188"/>
                <a:ext cx="1083515" cy="397200"/>
                <a:chOff x="6877893" y="2481467"/>
                <a:chExt cx="1515932" cy="397200"/>
              </a:xfrm>
            </p:grpSpPr>
            <p:cxnSp>
              <p:nvCxnSpPr>
                <p:cNvPr id="403" name="Straight Connector 402"/>
                <p:cNvCxnSpPr/>
                <p:nvPr/>
              </p:nvCxnSpPr>
              <p:spPr>
                <a:xfrm>
                  <a:off x="6877893" y="2878667"/>
                  <a:ext cx="1515932"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flipV="1">
                  <a:off x="8376057" y="2481467"/>
                  <a:ext cx="0" cy="39720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25"/>
              <p:cNvGrpSpPr/>
              <p:nvPr/>
            </p:nvGrpSpPr>
            <p:grpSpPr>
              <a:xfrm flipH="1">
                <a:off x="5246089" y="3225300"/>
                <a:ext cx="1032921" cy="397200"/>
                <a:chOff x="6877893" y="2481467"/>
                <a:chExt cx="1515932" cy="397200"/>
              </a:xfrm>
            </p:grpSpPr>
            <p:cxnSp>
              <p:nvCxnSpPr>
                <p:cNvPr id="406" name="Straight Connector 405"/>
                <p:cNvCxnSpPr/>
                <p:nvPr/>
              </p:nvCxnSpPr>
              <p:spPr>
                <a:xfrm>
                  <a:off x="6877893" y="2878667"/>
                  <a:ext cx="1515932"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V="1">
                  <a:off x="8375186" y="2481467"/>
                  <a:ext cx="0" cy="39720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cxnSp>
            <p:nvCxnSpPr>
              <p:cNvPr id="164" name="Straight Arrow Connector 163"/>
              <p:cNvCxnSpPr>
                <a:stCxn id="239" idx="2"/>
              </p:cNvCxnSpPr>
              <p:nvPr/>
            </p:nvCxnSpPr>
            <p:spPr>
              <a:xfrm rot="10800000" flipH="1">
                <a:off x="6092940" y="2795080"/>
                <a:ext cx="601644" cy="1710264"/>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222" idx="0"/>
              </p:cNvCxnSpPr>
              <p:nvPr/>
            </p:nvCxnSpPr>
            <p:spPr>
              <a:xfrm flipH="1" flipV="1">
                <a:off x="7281640" y="2795077"/>
                <a:ext cx="151380" cy="907332"/>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66" name="Curved Connector 165"/>
              <p:cNvCxnSpPr>
                <a:stCxn id="727" idx="2"/>
                <a:endCxn id="222" idx="2"/>
              </p:cNvCxnSpPr>
              <p:nvPr/>
            </p:nvCxnSpPr>
            <p:spPr>
              <a:xfrm rot="10800000" flipH="1">
                <a:off x="7031387" y="3702409"/>
                <a:ext cx="227894" cy="1703242"/>
              </a:xfrm>
              <a:prstGeom prst="curvedConnector3">
                <a:avLst>
                  <a:gd name="adj1" fmla="val -70647"/>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901" idx="2"/>
              </p:cNvCxnSpPr>
              <p:nvPr/>
            </p:nvCxnSpPr>
            <p:spPr>
              <a:xfrm rot="10800000" flipH="1">
                <a:off x="6020689" y="2795078"/>
                <a:ext cx="85351" cy="548287"/>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69" name="Curved Connector 168"/>
              <p:cNvCxnSpPr>
                <a:stCxn id="739" idx="0"/>
                <a:endCxn id="901" idx="0"/>
              </p:cNvCxnSpPr>
              <p:nvPr/>
            </p:nvCxnSpPr>
            <p:spPr>
              <a:xfrm flipH="1" flipV="1">
                <a:off x="6194429" y="3343364"/>
                <a:ext cx="337091" cy="2062287"/>
              </a:xfrm>
              <a:prstGeom prst="curvedConnector3">
                <a:avLst>
                  <a:gd name="adj1" fmla="val -47762"/>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stCxn id="941" idx="0"/>
              </p:cNvCxnSpPr>
              <p:nvPr/>
            </p:nvCxnSpPr>
            <p:spPr>
              <a:xfrm flipH="1" flipV="1">
                <a:off x="7872461" y="2795080"/>
                <a:ext cx="88389" cy="907329"/>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72" name="Curved Connector 171"/>
              <p:cNvCxnSpPr>
                <a:stCxn id="861" idx="2"/>
                <a:endCxn id="941" idx="2"/>
              </p:cNvCxnSpPr>
              <p:nvPr/>
            </p:nvCxnSpPr>
            <p:spPr>
              <a:xfrm rot="10800000" flipH="1">
                <a:off x="6403441" y="3702410"/>
                <a:ext cx="1383669" cy="802935"/>
              </a:xfrm>
              <a:prstGeom prst="curvedConnector3">
                <a:avLst>
                  <a:gd name="adj1" fmla="val -11636"/>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3" name="Curved Connector 172"/>
              <p:cNvCxnSpPr>
                <a:stCxn id="672" idx="0"/>
                <a:endCxn id="861" idx="0"/>
              </p:cNvCxnSpPr>
              <p:nvPr/>
            </p:nvCxnSpPr>
            <p:spPr>
              <a:xfrm flipH="1" flipV="1">
                <a:off x="6577181" y="4505344"/>
                <a:ext cx="964746" cy="900307"/>
              </a:xfrm>
              <a:prstGeom prst="curvedConnector3">
                <a:avLst>
                  <a:gd name="adj1" fmla="val -16688"/>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1" name="Curved Connector 240"/>
              <p:cNvCxnSpPr>
                <a:stCxn id="715" idx="2"/>
                <a:endCxn id="239" idx="0"/>
              </p:cNvCxnSpPr>
              <p:nvPr/>
            </p:nvCxnSpPr>
            <p:spPr>
              <a:xfrm rot="10800000">
                <a:off x="6266680" y="4505345"/>
                <a:ext cx="427905" cy="900307"/>
              </a:xfrm>
              <a:prstGeom prst="curvedConnector3">
                <a:avLst>
                  <a:gd name="adj1" fmla="val 50000"/>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8" name="Curved Connector 267"/>
              <p:cNvCxnSpPr>
                <a:stCxn id="266" idx="2"/>
                <a:endCxn id="277" idx="0"/>
              </p:cNvCxnSpPr>
              <p:nvPr/>
            </p:nvCxnSpPr>
            <p:spPr>
              <a:xfrm rot="10800000">
                <a:off x="5956178" y="4505345"/>
                <a:ext cx="64801" cy="900307"/>
              </a:xfrm>
              <a:prstGeom prst="curvedConnector3">
                <a:avLst>
                  <a:gd name="adj1" fmla="val 50000"/>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5" name="Curved Connector 284"/>
              <p:cNvCxnSpPr>
                <a:stCxn id="277" idx="2"/>
                <a:endCxn id="283" idx="0"/>
              </p:cNvCxnSpPr>
              <p:nvPr/>
            </p:nvCxnSpPr>
            <p:spPr>
              <a:xfrm rot="10800000">
                <a:off x="5613400" y="3342962"/>
                <a:ext cx="169039" cy="1162383"/>
              </a:xfrm>
              <a:prstGeom prst="curvedConnector3">
                <a:avLst>
                  <a:gd name="adj1" fmla="val 50000"/>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6" name="Straight Arrow Connector 285"/>
              <p:cNvCxnSpPr>
                <a:stCxn id="283" idx="2"/>
              </p:cNvCxnSpPr>
              <p:nvPr/>
            </p:nvCxnSpPr>
            <p:spPr>
              <a:xfrm rot="10800000" flipH="1">
                <a:off x="5439660" y="2795079"/>
                <a:ext cx="87698" cy="547883"/>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9" name="Group 47"/>
              <p:cNvGrpSpPr/>
              <p:nvPr/>
            </p:nvGrpSpPr>
            <p:grpSpPr>
              <a:xfrm>
                <a:off x="7186153" y="2338120"/>
                <a:ext cx="173739" cy="403898"/>
                <a:chOff x="424736" y="1575508"/>
                <a:chExt cx="1256066" cy="2299192"/>
              </a:xfrm>
              <a:solidFill>
                <a:schemeClr val="accent1">
                  <a:lumMod val="50000"/>
                </a:schemeClr>
              </a:solidFill>
            </p:grpSpPr>
            <p:sp>
              <p:nvSpPr>
                <p:cNvPr id="409" name="Oval 40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Parallelogram 41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Parallelogram 412"/>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47"/>
              <p:cNvGrpSpPr/>
              <p:nvPr/>
            </p:nvGrpSpPr>
            <p:grpSpPr>
              <a:xfrm>
                <a:off x="7768740" y="2338120"/>
                <a:ext cx="173739" cy="403898"/>
                <a:chOff x="424736" y="1575508"/>
                <a:chExt cx="1256066" cy="2299192"/>
              </a:xfrm>
              <a:solidFill>
                <a:schemeClr val="accent5"/>
              </a:solidFill>
            </p:grpSpPr>
            <p:sp>
              <p:nvSpPr>
                <p:cNvPr id="436" name="Oval 435"/>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Rectangle 436"/>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Parallelogram 437"/>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Rectangle 453"/>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Parallelogram 454"/>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47"/>
              <p:cNvGrpSpPr/>
              <p:nvPr/>
            </p:nvGrpSpPr>
            <p:grpSpPr>
              <a:xfrm>
                <a:off x="6020978" y="2338120"/>
                <a:ext cx="173739" cy="403898"/>
                <a:chOff x="424736" y="1575508"/>
                <a:chExt cx="1256066" cy="2299192"/>
              </a:xfrm>
              <a:solidFill>
                <a:schemeClr val="accent4"/>
              </a:solidFill>
            </p:grpSpPr>
            <p:sp>
              <p:nvSpPr>
                <p:cNvPr id="457" name="Oval 456"/>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Rectangle 457"/>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Parallelogram 458"/>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Rectangle 474"/>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Parallelogram 475"/>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47"/>
              <p:cNvGrpSpPr/>
              <p:nvPr/>
            </p:nvGrpSpPr>
            <p:grpSpPr>
              <a:xfrm>
                <a:off x="6603566" y="2338120"/>
                <a:ext cx="173739" cy="403898"/>
                <a:chOff x="424736" y="1575508"/>
                <a:chExt cx="1256066" cy="2299192"/>
              </a:xfrm>
              <a:solidFill>
                <a:schemeClr val="accent3">
                  <a:lumMod val="75000"/>
                </a:schemeClr>
              </a:solidFill>
            </p:grpSpPr>
            <p:sp>
              <p:nvSpPr>
                <p:cNvPr id="478" name="Oval 477"/>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Rectangle 478"/>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Parallelogram 479"/>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Rectangle 480"/>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Parallelogram 481"/>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47"/>
              <p:cNvGrpSpPr/>
              <p:nvPr/>
            </p:nvGrpSpPr>
            <p:grpSpPr>
              <a:xfrm>
                <a:off x="7368188" y="5266029"/>
                <a:ext cx="173739" cy="403898"/>
                <a:chOff x="424736" y="1575508"/>
                <a:chExt cx="1256066" cy="2299192"/>
              </a:xfrm>
              <a:solidFill>
                <a:schemeClr val="accent5"/>
              </a:solidFill>
            </p:grpSpPr>
            <p:sp>
              <p:nvSpPr>
                <p:cNvPr id="669" name="Oval 66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Rectangle 66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Parallelogram 67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Rectangle 671"/>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Parallelogram 672"/>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47"/>
              <p:cNvGrpSpPr/>
              <p:nvPr/>
            </p:nvGrpSpPr>
            <p:grpSpPr>
              <a:xfrm>
                <a:off x="6357781" y="5266029"/>
                <a:ext cx="173739" cy="403898"/>
                <a:chOff x="424736" y="1575508"/>
                <a:chExt cx="1256066" cy="2299192"/>
              </a:xfrm>
              <a:solidFill>
                <a:schemeClr val="accent4"/>
              </a:solidFill>
            </p:grpSpPr>
            <p:sp>
              <p:nvSpPr>
                <p:cNvPr id="736" name="Oval 735"/>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Rectangle 736"/>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Parallelogram 737"/>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Rectangle 738"/>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Parallelogram 739"/>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47"/>
              <p:cNvGrpSpPr/>
              <p:nvPr/>
            </p:nvGrpSpPr>
            <p:grpSpPr>
              <a:xfrm>
                <a:off x="7031387" y="5266029"/>
                <a:ext cx="173739" cy="403898"/>
                <a:chOff x="424736" y="1575508"/>
                <a:chExt cx="1256066" cy="2299192"/>
              </a:xfrm>
              <a:solidFill>
                <a:schemeClr val="tx2"/>
              </a:solidFill>
            </p:grpSpPr>
            <p:sp>
              <p:nvSpPr>
                <p:cNvPr id="724" name="Oval 723"/>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Rectangle 724"/>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Parallelogram 725"/>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Rectangle 726"/>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Parallelogram 727"/>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47"/>
              <p:cNvGrpSpPr/>
              <p:nvPr/>
            </p:nvGrpSpPr>
            <p:grpSpPr>
              <a:xfrm>
                <a:off x="6694584" y="5266029"/>
                <a:ext cx="173739" cy="403898"/>
                <a:chOff x="424736" y="1575508"/>
                <a:chExt cx="1256066" cy="2299192"/>
              </a:xfrm>
              <a:solidFill>
                <a:schemeClr val="accent3">
                  <a:lumMod val="75000"/>
                </a:schemeClr>
              </a:solidFill>
            </p:grpSpPr>
            <p:sp>
              <p:nvSpPr>
                <p:cNvPr id="712" name="Oval 711"/>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Rectangle 712"/>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Parallelogram 713"/>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Rectangle 714"/>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Parallelogram 715"/>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47"/>
              <p:cNvGrpSpPr/>
              <p:nvPr/>
            </p:nvGrpSpPr>
            <p:grpSpPr>
              <a:xfrm>
                <a:off x="6092940" y="4365722"/>
                <a:ext cx="173739" cy="403898"/>
                <a:chOff x="424736" y="1575508"/>
                <a:chExt cx="1256066" cy="2299192"/>
              </a:xfrm>
              <a:solidFill>
                <a:schemeClr val="accent3">
                  <a:lumMod val="75000"/>
                </a:schemeClr>
              </a:solidFill>
            </p:grpSpPr>
            <p:sp>
              <p:nvSpPr>
                <p:cNvPr id="236" name="Oval 235"/>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Parallelogram 237"/>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Parallelogram 239"/>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47"/>
              <p:cNvGrpSpPr/>
              <p:nvPr/>
            </p:nvGrpSpPr>
            <p:grpSpPr>
              <a:xfrm>
                <a:off x="6403442" y="4365722"/>
                <a:ext cx="173739" cy="403898"/>
                <a:chOff x="424736" y="1575508"/>
                <a:chExt cx="1256066" cy="2299192"/>
              </a:xfrm>
              <a:solidFill>
                <a:schemeClr val="accent5"/>
              </a:solidFill>
            </p:grpSpPr>
            <p:sp>
              <p:nvSpPr>
                <p:cNvPr id="858" name="Oval 857"/>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Rectangle 858"/>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Parallelogram 859"/>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Rectangle 860"/>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Parallelogram 861"/>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47"/>
              <p:cNvGrpSpPr/>
              <p:nvPr/>
            </p:nvGrpSpPr>
            <p:grpSpPr>
              <a:xfrm>
                <a:off x="7787111" y="3562787"/>
                <a:ext cx="173739" cy="403898"/>
                <a:chOff x="424736" y="1575508"/>
                <a:chExt cx="1256066" cy="2299192"/>
              </a:xfrm>
              <a:solidFill>
                <a:schemeClr val="accent5"/>
              </a:solidFill>
            </p:grpSpPr>
            <p:sp>
              <p:nvSpPr>
                <p:cNvPr id="938" name="Oval 937"/>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Rectangle 938"/>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Parallelogram 939"/>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Rectangle 940"/>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Parallelogram 941"/>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47"/>
              <p:cNvGrpSpPr/>
              <p:nvPr/>
            </p:nvGrpSpPr>
            <p:grpSpPr>
              <a:xfrm>
                <a:off x="7259281" y="3562787"/>
                <a:ext cx="173739" cy="403898"/>
                <a:chOff x="424736" y="1575508"/>
                <a:chExt cx="1256066" cy="2299192"/>
              </a:xfrm>
              <a:solidFill>
                <a:schemeClr val="tx2"/>
              </a:solidFill>
            </p:grpSpPr>
            <p:sp>
              <p:nvSpPr>
                <p:cNvPr id="219" name="Oval 21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Parallelogram 22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Parallelogram 222"/>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47"/>
              <p:cNvGrpSpPr/>
              <p:nvPr/>
            </p:nvGrpSpPr>
            <p:grpSpPr>
              <a:xfrm>
                <a:off x="5782438" y="4365722"/>
                <a:ext cx="173739" cy="403898"/>
                <a:chOff x="424736" y="1575508"/>
                <a:chExt cx="1256066" cy="2299192"/>
              </a:xfrm>
              <a:solidFill>
                <a:schemeClr val="accent6">
                  <a:lumMod val="75000"/>
                </a:schemeClr>
              </a:solidFill>
            </p:grpSpPr>
            <p:sp>
              <p:nvSpPr>
                <p:cNvPr id="274" name="Oval 273"/>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Parallelogram 275"/>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Parallelogram 277"/>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47"/>
              <p:cNvGrpSpPr/>
              <p:nvPr/>
            </p:nvGrpSpPr>
            <p:grpSpPr>
              <a:xfrm>
                <a:off x="5438390" y="2338120"/>
                <a:ext cx="173739" cy="403898"/>
                <a:chOff x="424736" y="1575508"/>
                <a:chExt cx="1256066" cy="2299192"/>
              </a:xfrm>
              <a:solidFill>
                <a:schemeClr val="accent6">
                  <a:lumMod val="75000"/>
                </a:schemeClr>
              </a:solidFill>
            </p:grpSpPr>
            <p:sp>
              <p:nvSpPr>
                <p:cNvPr id="288" name="Oval 287"/>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Parallelogram 289"/>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Parallelogram 291"/>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47"/>
              <p:cNvGrpSpPr/>
              <p:nvPr/>
            </p:nvGrpSpPr>
            <p:grpSpPr>
              <a:xfrm>
                <a:off x="6020978" y="5266029"/>
                <a:ext cx="173739" cy="403898"/>
                <a:chOff x="424736" y="1575508"/>
                <a:chExt cx="1256066" cy="2299192"/>
              </a:xfrm>
              <a:solidFill>
                <a:schemeClr val="accent6">
                  <a:lumMod val="75000"/>
                </a:schemeClr>
              </a:solidFill>
            </p:grpSpPr>
            <p:sp>
              <p:nvSpPr>
                <p:cNvPr id="263" name="Oval 262"/>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Parallelogram 264"/>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Parallelogram 266"/>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47"/>
              <p:cNvGrpSpPr/>
              <p:nvPr/>
            </p:nvGrpSpPr>
            <p:grpSpPr>
              <a:xfrm>
                <a:off x="6020690" y="3203742"/>
                <a:ext cx="173739" cy="403898"/>
                <a:chOff x="424736" y="1575508"/>
                <a:chExt cx="1256066" cy="2299192"/>
              </a:xfrm>
              <a:solidFill>
                <a:schemeClr val="accent4"/>
              </a:solidFill>
            </p:grpSpPr>
            <p:sp>
              <p:nvSpPr>
                <p:cNvPr id="898" name="Oval 897"/>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Rectangle 898"/>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Parallelogram 899"/>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Rectangle 900"/>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Parallelogram 901"/>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47"/>
              <p:cNvGrpSpPr/>
              <p:nvPr/>
            </p:nvGrpSpPr>
            <p:grpSpPr>
              <a:xfrm>
                <a:off x="5439660" y="3203339"/>
                <a:ext cx="173739" cy="403898"/>
                <a:chOff x="424736" y="1575508"/>
                <a:chExt cx="1256066" cy="2299192"/>
              </a:xfrm>
              <a:solidFill>
                <a:schemeClr val="accent6">
                  <a:lumMod val="75000"/>
                </a:schemeClr>
              </a:solidFill>
            </p:grpSpPr>
            <p:sp>
              <p:nvSpPr>
                <p:cNvPr id="280" name="Oval 279"/>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Parallelogram 281"/>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Parallelogram 283"/>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297" name="Straight Connector 296"/>
          <p:cNvCxnSpPr/>
          <p:nvPr/>
        </p:nvCxnSpPr>
        <p:spPr>
          <a:xfrm>
            <a:off x="502585" y="6091632"/>
            <a:ext cx="7714315" cy="1588"/>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26" name="Group 499"/>
          <p:cNvGrpSpPr/>
          <p:nvPr/>
        </p:nvGrpSpPr>
        <p:grpSpPr>
          <a:xfrm>
            <a:off x="524505" y="2732348"/>
            <a:ext cx="3162801" cy="3750455"/>
            <a:chOff x="524505" y="2324916"/>
            <a:chExt cx="3162801" cy="3750455"/>
          </a:xfrm>
        </p:grpSpPr>
        <p:sp>
          <p:nvSpPr>
            <p:cNvPr id="107" name="TextBox 106"/>
            <p:cNvSpPr txBox="1"/>
            <p:nvPr/>
          </p:nvSpPr>
          <p:spPr>
            <a:xfrm>
              <a:off x="1153740" y="5706039"/>
              <a:ext cx="2533566" cy="369332"/>
            </a:xfrm>
            <a:prstGeom prst="rect">
              <a:avLst/>
            </a:prstGeom>
            <a:noFill/>
          </p:spPr>
          <p:txBody>
            <a:bodyPr wrap="none" rtlCol="0">
              <a:spAutoFit/>
            </a:bodyPr>
            <a:lstStyle/>
            <a:p>
              <a:r>
                <a:rPr lang="en-US" b="1" dirty="0" smtClean="0">
                  <a:latin typeface="Century Schoolbook"/>
                  <a:cs typeface="Century Schoolbook"/>
                </a:rPr>
                <a:t>Structural Inequity</a:t>
              </a:r>
              <a:endParaRPr lang="en-US" b="1" dirty="0">
                <a:latin typeface="Century Schoolbook"/>
                <a:cs typeface="Century Schoolbook"/>
              </a:endParaRPr>
            </a:p>
          </p:txBody>
        </p:sp>
        <p:grpSp>
          <p:nvGrpSpPr>
            <p:cNvPr id="27" name="Group 496"/>
            <p:cNvGrpSpPr/>
            <p:nvPr/>
          </p:nvGrpSpPr>
          <p:grpSpPr>
            <a:xfrm>
              <a:off x="524505" y="2324916"/>
              <a:ext cx="3141155" cy="3339532"/>
              <a:chOff x="524505" y="2324916"/>
              <a:chExt cx="3141155" cy="3339532"/>
            </a:xfrm>
          </p:grpSpPr>
          <p:grpSp>
            <p:nvGrpSpPr>
              <p:cNvPr id="28" name="Group 494"/>
              <p:cNvGrpSpPr/>
              <p:nvPr/>
            </p:nvGrpSpPr>
            <p:grpSpPr>
              <a:xfrm>
                <a:off x="799826" y="5079357"/>
                <a:ext cx="664334" cy="585091"/>
                <a:chOff x="685526" y="5079357"/>
                <a:chExt cx="664334" cy="585091"/>
              </a:xfrm>
            </p:grpSpPr>
            <p:sp>
              <p:nvSpPr>
                <p:cNvPr id="378" name="Left Bracket 377"/>
                <p:cNvSpPr/>
                <p:nvPr/>
              </p:nvSpPr>
              <p:spPr>
                <a:xfrm rot="5400000">
                  <a:off x="814569" y="4950314"/>
                  <a:ext cx="406247" cy="664334"/>
                </a:xfrm>
                <a:prstGeom prst="leftBracket">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grpSp>
              <p:nvGrpSpPr>
                <p:cNvPr id="29" name="Group 47"/>
                <p:cNvGrpSpPr/>
                <p:nvPr/>
              </p:nvGrpSpPr>
              <p:grpSpPr>
                <a:xfrm>
                  <a:off x="936726" y="5260550"/>
                  <a:ext cx="173739" cy="403898"/>
                  <a:chOff x="424736" y="1575508"/>
                  <a:chExt cx="1256066" cy="2299192"/>
                </a:xfrm>
                <a:solidFill>
                  <a:schemeClr val="accent6">
                    <a:lumMod val="75000"/>
                  </a:schemeClr>
                </a:solidFill>
              </p:grpSpPr>
              <p:sp>
                <p:nvSpPr>
                  <p:cNvPr id="699" name="Oval 69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Rectangle 69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Parallelogram 70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Rectangle 701"/>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Parallelogram 702"/>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0" name="Group 495"/>
              <p:cNvGrpSpPr/>
              <p:nvPr/>
            </p:nvGrpSpPr>
            <p:grpSpPr>
              <a:xfrm>
                <a:off x="524505" y="2324916"/>
                <a:ext cx="3141155" cy="3339532"/>
                <a:chOff x="524505" y="2324916"/>
                <a:chExt cx="3141155" cy="3339532"/>
              </a:xfrm>
            </p:grpSpPr>
            <p:cxnSp>
              <p:nvCxnSpPr>
                <p:cNvPr id="735" name="Straight Connector 734"/>
                <p:cNvCxnSpPr/>
                <p:nvPr/>
              </p:nvCxnSpPr>
              <p:spPr>
                <a:xfrm flipV="1">
                  <a:off x="524505" y="2740791"/>
                  <a:ext cx="3141155" cy="1655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31" name="Group 492"/>
                <p:cNvGrpSpPr/>
                <p:nvPr/>
              </p:nvGrpSpPr>
              <p:grpSpPr>
                <a:xfrm>
                  <a:off x="2038841" y="2324916"/>
                  <a:ext cx="189153" cy="3339532"/>
                  <a:chOff x="2038841" y="2324916"/>
                  <a:chExt cx="189153" cy="3339532"/>
                </a:xfrm>
              </p:grpSpPr>
              <p:grpSp>
                <p:nvGrpSpPr>
                  <p:cNvPr id="741" name="Group 47"/>
                  <p:cNvGrpSpPr/>
                  <p:nvPr/>
                </p:nvGrpSpPr>
                <p:grpSpPr>
                  <a:xfrm>
                    <a:off x="2054255" y="2324916"/>
                    <a:ext cx="173739" cy="403898"/>
                    <a:chOff x="424736" y="1575508"/>
                    <a:chExt cx="1256066" cy="2299192"/>
                  </a:xfrm>
                  <a:solidFill>
                    <a:schemeClr val="accent3"/>
                  </a:solidFill>
                </p:grpSpPr>
                <p:sp>
                  <p:nvSpPr>
                    <p:cNvPr id="649" name="Oval 64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Rectangle 64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Parallelogram 65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Rectangle 651"/>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Parallelogram 652"/>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2" name="Group 47"/>
                  <p:cNvGrpSpPr/>
                  <p:nvPr/>
                </p:nvGrpSpPr>
                <p:grpSpPr>
                  <a:xfrm>
                    <a:off x="2038841" y="5260550"/>
                    <a:ext cx="173739" cy="403898"/>
                    <a:chOff x="424736" y="1575508"/>
                    <a:chExt cx="1256066" cy="2299192"/>
                  </a:xfrm>
                  <a:solidFill>
                    <a:schemeClr val="accent3">
                      <a:lumMod val="75000"/>
                    </a:schemeClr>
                  </a:solidFill>
                </p:grpSpPr>
                <p:sp>
                  <p:nvSpPr>
                    <p:cNvPr id="363" name="Oval 362"/>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Rectangle 363"/>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Parallelogram 364"/>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Rectangle 365"/>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Parallelogram 366"/>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96" name="Straight Arrow Connector 295"/>
                  <p:cNvCxnSpPr>
                    <a:stCxn id="363" idx="0"/>
                  </p:cNvCxnSpPr>
                  <p:nvPr/>
                </p:nvCxnSpPr>
                <p:spPr>
                  <a:xfrm rot="5400000" flipH="1" flipV="1">
                    <a:off x="893706" y="4006511"/>
                    <a:ext cx="2484525" cy="23555"/>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grpSp>
          </p:grpSp>
          <p:grpSp>
            <p:nvGrpSpPr>
              <p:cNvPr id="743" name="Group 490"/>
              <p:cNvGrpSpPr/>
              <p:nvPr/>
            </p:nvGrpSpPr>
            <p:grpSpPr>
              <a:xfrm>
                <a:off x="2672475" y="3702629"/>
                <a:ext cx="801742" cy="1961819"/>
                <a:chOff x="2824875" y="3702629"/>
                <a:chExt cx="801742" cy="1961819"/>
              </a:xfrm>
            </p:grpSpPr>
            <p:grpSp>
              <p:nvGrpSpPr>
                <p:cNvPr id="744" name="Group 47"/>
                <p:cNvGrpSpPr/>
                <p:nvPr/>
              </p:nvGrpSpPr>
              <p:grpSpPr>
                <a:xfrm>
                  <a:off x="3158356" y="5260550"/>
                  <a:ext cx="173739" cy="403898"/>
                  <a:chOff x="424736" y="1575508"/>
                  <a:chExt cx="1256066" cy="2299192"/>
                </a:xfrm>
                <a:solidFill>
                  <a:schemeClr val="accent5"/>
                </a:solidFill>
              </p:grpSpPr>
              <p:sp>
                <p:nvSpPr>
                  <p:cNvPr id="704" name="Oval 703"/>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Rectangle 704"/>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Parallelogram 705"/>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Rectangle 706"/>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Parallelogram 707"/>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5" name="Left Bracket 294"/>
                <p:cNvSpPr/>
                <p:nvPr/>
              </p:nvSpPr>
              <p:spPr>
                <a:xfrm rot="5400000">
                  <a:off x="3022622" y="3504882"/>
                  <a:ext cx="406247" cy="801742"/>
                </a:xfrm>
                <a:prstGeom prst="leftBracket">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cxnSp>
              <p:nvCxnSpPr>
                <p:cNvPr id="311" name="Straight Arrow Connector 310"/>
                <p:cNvCxnSpPr>
                  <a:stCxn id="704" idx="0"/>
                </p:cNvCxnSpPr>
                <p:nvPr/>
              </p:nvCxnSpPr>
              <p:spPr>
                <a:xfrm rot="5400000" flipH="1" flipV="1">
                  <a:off x="2681041" y="4697885"/>
                  <a:ext cx="1125330" cy="1"/>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745" name="Group 47"/>
                <p:cNvGrpSpPr/>
                <p:nvPr/>
              </p:nvGrpSpPr>
              <p:grpSpPr>
                <a:xfrm>
                  <a:off x="3159375" y="3731322"/>
                  <a:ext cx="173739" cy="403898"/>
                  <a:chOff x="424736" y="1575508"/>
                  <a:chExt cx="1256066" cy="2299192"/>
                </a:xfrm>
                <a:solidFill>
                  <a:schemeClr val="accent5"/>
                </a:solidFill>
              </p:grpSpPr>
              <p:sp>
                <p:nvSpPr>
                  <p:cNvPr id="335" name="Oval 334"/>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Parallelogram 346"/>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Rectangle 353"/>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Parallelogram 354"/>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46" name="Group 491"/>
              <p:cNvGrpSpPr/>
              <p:nvPr/>
            </p:nvGrpSpPr>
            <p:grpSpPr>
              <a:xfrm>
                <a:off x="2243065" y="4565073"/>
                <a:ext cx="688493" cy="1099375"/>
                <a:chOff x="2319265" y="4565073"/>
                <a:chExt cx="688493" cy="1099375"/>
              </a:xfrm>
            </p:grpSpPr>
            <p:sp>
              <p:nvSpPr>
                <p:cNvPr id="379" name="Left Bracket 378"/>
                <p:cNvSpPr/>
                <p:nvPr/>
              </p:nvSpPr>
              <p:spPr>
                <a:xfrm rot="5400000">
                  <a:off x="2460388" y="4423950"/>
                  <a:ext cx="406247" cy="688493"/>
                </a:xfrm>
                <a:prstGeom prst="leftBracket">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grpSp>
              <p:nvGrpSpPr>
                <p:cNvPr id="747" name="Group 47"/>
                <p:cNvGrpSpPr/>
                <p:nvPr/>
              </p:nvGrpSpPr>
              <p:grpSpPr>
                <a:xfrm>
                  <a:off x="2578162" y="5260550"/>
                  <a:ext cx="173739" cy="403898"/>
                  <a:chOff x="424736" y="1575508"/>
                  <a:chExt cx="1256066" cy="2299192"/>
                </a:xfrm>
                <a:solidFill>
                  <a:schemeClr val="tx2"/>
                </a:solidFill>
              </p:grpSpPr>
              <p:sp>
                <p:nvSpPr>
                  <p:cNvPr id="709" name="Oval 70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Rectangle 70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Parallelogram 71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Rectangle 716"/>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Parallelogram 717"/>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8" name="Group 47"/>
                <p:cNvGrpSpPr/>
                <p:nvPr/>
              </p:nvGrpSpPr>
              <p:grpSpPr>
                <a:xfrm>
                  <a:off x="2578162" y="4652185"/>
                  <a:ext cx="173739" cy="403898"/>
                  <a:chOff x="424736" y="1575508"/>
                  <a:chExt cx="1256066" cy="2299192"/>
                </a:xfrm>
                <a:solidFill>
                  <a:schemeClr val="tx2"/>
                </a:solidFill>
              </p:grpSpPr>
              <p:sp>
                <p:nvSpPr>
                  <p:cNvPr id="359" name="Oval 358"/>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Parallelogram 360"/>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Parallelogram 367"/>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4" name="Straight Arrow Connector 373"/>
                <p:cNvCxnSpPr>
                  <a:stCxn id="709" idx="0"/>
                </p:cNvCxnSpPr>
                <p:nvPr/>
              </p:nvCxnSpPr>
              <p:spPr>
                <a:xfrm rot="5400000" flipH="1" flipV="1">
                  <a:off x="2572916" y="5169954"/>
                  <a:ext cx="181193" cy="1"/>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grpSp>
          <p:grpSp>
            <p:nvGrpSpPr>
              <p:cNvPr id="749" name="Group 493"/>
              <p:cNvGrpSpPr/>
              <p:nvPr/>
            </p:nvGrpSpPr>
            <p:grpSpPr>
              <a:xfrm>
                <a:off x="1217547" y="4193036"/>
                <a:ext cx="799492" cy="1471412"/>
                <a:chOff x="1179447" y="4193036"/>
                <a:chExt cx="799492" cy="1471412"/>
              </a:xfrm>
            </p:grpSpPr>
            <p:sp>
              <p:nvSpPr>
                <p:cNvPr id="395" name="Left Bracket 394"/>
                <p:cNvSpPr/>
                <p:nvPr/>
              </p:nvSpPr>
              <p:spPr>
                <a:xfrm rot="5400000">
                  <a:off x="1376069" y="3996414"/>
                  <a:ext cx="406247" cy="799492"/>
                </a:xfrm>
                <a:prstGeom prst="leftBracket">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grpSp>
              <p:nvGrpSpPr>
                <p:cNvPr id="750" name="Group 47"/>
                <p:cNvGrpSpPr/>
                <p:nvPr/>
              </p:nvGrpSpPr>
              <p:grpSpPr>
                <a:xfrm>
                  <a:off x="1479083" y="5260550"/>
                  <a:ext cx="173739" cy="403898"/>
                  <a:chOff x="424736" y="1575508"/>
                  <a:chExt cx="1256066" cy="2299192"/>
                </a:xfrm>
                <a:solidFill>
                  <a:schemeClr val="accent4"/>
                </a:solidFill>
              </p:grpSpPr>
              <p:sp>
                <p:nvSpPr>
                  <p:cNvPr id="336" name="Oval 335"/>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Parallelogram 337"/>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Parallelogram 339"/>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1" name="Group 47"/>
                <p:cNvGrpSpPr/>
                <p:nvPr/>
              </p:nvGrpSpPr>
              <p:grpSpPr>
                <a:xfrm>
                  <a:off x="1479083" y="4247798"/>
                  <a:ext cx="173739" cy="403898"/>
                  <a:chOff x="424736" y="1575508"/>
                  <a:chExt cx="1256066" cy="2299192"/>
                </a:xfrm>
                <a:solidFill>
                  <a:schemeClr val="accent4"/>
                </a:solidFill>
              </p:grpSpPr>
              <p:sp>
                <p:nvSpPr>
                  <p:cNvPr id="390" name="Oval 389"/>
                  <p:cNvSpPr/>
                  <p:nvPr/>
                </p:nvSpPr>
                <p:spPr>
                  <a:xfrm>
                    <a:off x="700675" y="1575508"/>
                    <a:ext cx="682210" cy="660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p:cNvSpPr/>
                  <p:nvPr/>
                </p:nvSpPr>
                <p:spPr>
                  <a:xfrm>
                    <a:off x="887669" y="2171710"/>
                    <a:ext cx="324425" cy="9397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Parallelogram 391"/>
                  <p:cNvSpPr/>
                  <p:nvPr/>
                </p:nvSpPr>
                <p:spPr>
                  <a:xfrm>
                    <a:off x="58637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rot="5400000">
                    <a:off x="943072" y="1742274"/>
                    <a:ext cx="219394" cy="12560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Parallelogram 393"/>
                  <p:cNvSpPr/>
                  <p:nvPr/>
                </p:nvSpPr>
                <p:spPr>
                  <a:xfrm flipH="1">
                    <a:off x="911936" y="2937028"/>
                    <a:ext cx="613018" cy="937672"/>
                  </a:xfrm>
                  <a:prstGeom prst="parallelogram">
                    <a:avLst>
                      <a:gd name="adj" fmla="val 4991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6" name="Straight Arrow Connector 395"/>
                <p:cNvCxnSpPr>
                  <a:stCxn id="336" idx="0"/>
                </p:cNvCxnSpPr>
                <p:nvPr/>
              </p:nvCxnSpPr>
              <p:spPr>
                <a:xfrm rot="5400000" flipH="1" flipV="1">
                  <a:off x="1274981" y="4971098"/>
                  <a:ext cx="578905" cy="1"/>
                </a:xfrm>
                <a:prstGeom prst="straightConnector1">
                  <a:avLst/>
                </a:prstGeom>
                <a:ln w="12700">
                  <a:solidFill>
                    <a:schemeClr val="bg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grpSp>
        </p:grpSp>
      </p:grpSp>
      <p:sp>
        <p:nvSpPr>
          <p:cNvPr id="210" name="Rectangle 209"/>
          <p:cNvSpPr/>
          <p:nvPr/>
        </p:nvSpPr>
        <p:spPr>
          <a:xfrm>
            <a:off x="444501" y="6444703"/>
            <a:ext cx="6144139" cy="369332"/>
          </a:xfrm>
          <a:prstGeom prst="rect">
            <a:avLst/>
          </a:prstGeom>
        </p:spPr>
        <p:txBody>
          <a:bodyPr wrap="square">
            <a:spAutoFit/>
          </a:bodyPr>
          <a:lstStyle/>
          <a:p>
            <a:pPr marL="1943100" lvl="0" indent="-1943100">
              <a:spcBef>
                <a:spcPct val="20000"/>
              </a:spcBef>
              <a:tabLst>
                <a:tab pos="1943100" algn="l"/>
              </a:tabLst>
              <a:defRPr/>
            </a:pPr>
            <a:r>
              <a:rPr lang="en-US" dirty="0">
                <a:solidFill>
                  <a:srgbClr val="595959"/>
                </a:solidFill>
              </a:rPr>
              <a:t>©2012 Connie </a:t>
            </a:r>
            <a:r>
              <a:rPr lang="en-US" dirty="0" err="1">
                <a:solidFill>
                  <a:srgbClr val="595959"/>
                </a:solidFill>
              </a:rPr>
              <a:t>Cagampang</a:t>
            </a:r>
            <a:r>
              <a:rPr lang="en-US" dirty="0">
                <a:solidFill>
                  <a:srgbClr val="595959"/>
                </a:solidFill>
              </a:rPr>
              <a:t> </a:t>
            </a:r>
            <a:r>
              <a:rPr lang="en-US" dirty="0" smtClean="0">
                <a:solidFill>
                  <a:srgbClr val="595959"/>
                </a:solidFill>
              </a:rPr>
              <a:t>Heller</a:t>
            </a:r>
            <a:endParaRPr lang="en-US" dirty="0">
              <a:solidFill>
                <a:srgbClr val="595959"/>
              </a:solidFill>
            </a:endParaRPr>
          </a:p>
        </p:txBody>
      </p:sp>
    </p:spTree>
    <p:extLst>
      <p:ext uri="{BB962C8B-B14F-4D97-AF65-F5344CB8AC3E}">
        <p14:creationId xmlns:p14="http://schemas.microsoft.com/office/powerpoint/2010/main" val="6387473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457200" y="-152400"/>
            <a:ext cx="8077200" cy="1219200"/>
          </a:xfrm>
        </p:spPr>
        <p:txBody>
          <a:bodyPr>
            <a:noAutofit/>
          </a:bodyPr>
          <a:lstStyle/>
          <a:p>
            <a:pPr eaLnBrk="1" hangingPunct="1">
              <a:defRPr/>
            </a:pPr>
            <a:r>
              <a:rPr lang="en-US" sz="4400" b="1" dirty="0">
                <a:solidFill>
                  <a:schemeClr val="tx1"/>
                </a:solidFill>
                <a:latin typeface="Constantia"/>
                <a:ea typeface="+mj-ea"/>
                <a:cs typeface="Constantia"/>
              </a:rPr>
              <a:t>Linked </a:t>
            </a:r>
            <a:r>
              <a:rPr lang="en-US" sz="4400" b="1" dirty="0" smtClean="0">
                <a:solidFill>
                  <a:schemeClr val="tx1"/>
                </a:solidFill>
                <a:latin typeface="Constantia"/>
                <a:ea typeface="+mj-ea"/>
                <a:cs typeface="Constantia"/>
              </a:rPr>
              <a:t>Fates</a:t>
            </a:r>
            <a:endParaRPr lang="en-US" sz="4400" b="1" dirty="0">
              <a:solidFill>
                <a:schemeClr val="tx1"/>
              </a:solidFill>
              <a:latin typeface="Constantia"/>
              <a:ea typeface="+mj-ea"/>
              <a:cs typeface="Constantia"/>
            </a:endParaRPr>
          </a:p>
        </p:txBody>
      </p:sp>
      <p:sp>
        <p:nvSpPr>
          <p:cNvPr id="64516" name="Rectangle 3"/>
          <p:cNvSpPr>
            <a:spLocks noGrp="1" noChangeArrowheads="1"/>
          </p:cNvSpPr>
          <p:nvPr>
            <p:ph idx="1"/>
          </p:nvPr>
        </p:nvSpPr>
        <p:spPr>
          <a:xfrm>
            <a:off x="457200" y="1600200"/>
            <a:ext cx="8229600" cy="4479572"/>
          </a:xfrm>
        </p:spPr>
        <p:txBody>
          <a:bodyPr/>
          <a:lstStyle/>
          <a:p>
            <a:pPr marL="0" indent="0">
              <a:buNone/>
            </a:pPr>
            <a:r>
              <a:rPr lang="en-US" sz="2000" b="1" dirty="0" smtClean="0">
                <a:effectLst>
                  <a:outerShdw blurRad="38100" dist="38100" dir="2700000" algn="tl">
                    <a:srgbClr val="000000">
                      <a:alpha val="43137"/>
                    </a:srgbClr>
                  </a:outerShdw>
                </a:effectLst>
                <a:latin typeface="Century Schoolbook"/>
                <a:cs typeface="Century Schoolbook"/>
              </a:rPr>
              <a:t>“We are all caught up in an inescapable network of mutuality, tied in a single garment of destiny.  Whatever effects one directly effects all indirectly.”      </a:t>
            </a:r>
            <a:r>
              <a:rPr lang="en-US" sz="2000" dirty="0" smtClean="0">
                <a:latin typeface="Century Schoolbook"/>
                <a:cs typeface="Century Schoolbook"/>
              </a:rPr>
              <a:t>	</a:t>
            </a:r>
          </a:p>
          <a:p>
            <a:pPr marL="0" indent="0">
              <a:buNone/>
            </a:pPr>
            <a:endParaRPr lang="en-US" sz="2000" dirty="0">
              <a:latin typeface="Century Schoolbook"/>
              <a:cs typeface="Century Schoolbook"/>
            </a:endParaRPr>
          </a:p>
          <a:p>
            <a:pPr marL="0" indent="0">
              <a:buNone/>
            </a:pPr>
            <a:r>
              <a:rPr lang="en-US" sz="2000" dirty="0" smtClean="0">
                <a:latin typeface="Century Schoolbook"/>
                <a:cs typeface="Century Schoolbook"/>
              </a:rPr>
              <a:t>-The Rev. Dr. Martin Luther King, Jr. </a:t>
            </a:r>
            <a:endParaRPr lang="en-US" dirty="0">
              <a:effectLst/>
              <a:latin typeface="Constantia"/>
              <a:cs typeface="Constantia"/>
            </a:endParaRPr>
          </a:p>
        </p:txBody>
      </p:sp>
      <p:sp>
        <p:nvSpPr>
          <p:cNvPr id="64514" name="Slide Number Placeholder 4"/>
          <p:cNvSpPr>
            <a:spLocks noGrp="1"/>
          </p:cNvSpPr>
          <p:nvPr>
            <p:ph type="sldNum" sz="quarter" idx="12"/>
          </p:nvPr>
        </p:nvSpPr>
        <p:spPr>
          <a:noFill/>
        </p:spPr>
        <p:txBody>
          <a:bodyPr>
            <a:normAutofit fontScale="85000" lnSpcReduction="20000"/>
          </a:bodyPr>
          <a:lstStyle/>
          <a:p>
            <a:fld id="{93514186-1E6B-0B46-A92D-9B996E1FDDDD}" type="slidenum">
              <a:rPr lang="en-US" smtClean="0"/>
              <a:pPr/>
              <a:t>22</a:t>
            </a:fld>
            <a:endParaRPr lang="en-US" smtClean="0"/>
          </a:p>
        </p:txBody>
      </p:sp>
      <p:pic>
        <p:nvPicPr>
          <p:cNvPr id="64517" name="Picture 4" descr="MPj04331930000[1]"/>
          <p:cNvPicPr>
            <a:picLocks noChangeAspect="1" noChangeArrowheads="1"/>
          </p:cNvPicPr>
          <p:nvPr/>
        </p:nvPicPr>
        <p:blipFill>
          <a:blip r:embed="rId3"/>
          <a:srcRect/>
          <a:stretch>
            <a:fillRect/>
          </a:stretch>
        </p:blipFill>
        <p:spPr bwMode="auto">
          <a:xfrm>
            <a:off x="2286000" y="3484562"/>
            <a:ext cx="3886200" cy="2871788"/>
          </a:xfrm>
          <a:prstGeom prst="rect">
            <a:avLst/>
          </a:prstGeom>
          <a:noFill/>
          <a:ln w="9525">
            <a:noFill/>
            <a:miter lim="800000"/>
            <a:headEnd/>
            <a:tailEnd/>
          </a:ln>
        </p:spPr>
      </p:pic>
      <p:pic>
        <p:nvPicPr>
          <p:cNvPr id="64518" name="Picture 5" descr="MPj04306800000[1]"/>
          <p:cNvPicPr>
            <a:picLocks noChangeAspect="1" noChangeArrowheads="1"/>
          </p:cNvPicPr>
          <p:nvPr/>
        </p:nvPicPr>
        <p:blipFill>
          <a:blip r:embed="rId4"/>
          <a:srcRect/>
          <a:stretch>
            <a:fillRect/>
          </a:stretch>
        </p:blipFill>
        <p:spPr bwMode="auto">
          <a:xfrm>
            <a:off x="6172200" y="3484562"/>
            <a:ext cx="2989263" cy="2895600"/>
          </a:xfrm>
          <a:prstGeom prst="rect">
            <a:avLst/>
          </a:prstGeom>
          <a:noFill/>
          <a:ln w="9525">
            <a:noFill/>
            <a:miter lim="800000"/>
            <a:headEnd/>
            <a:tailEnd/>
          </a:ln>
        </p:spPr>
      </p:pic>
      <p:pic>
        <p:nvPicPr>
          <p:cNvPr id="64519" name="Picture 6" descr="MPj03998260000[1]"/>
          <p:cNvPicPr>
            <a:picLocks noChangeAspect="1" noChangeArrowheads="1"/>
          </p:cNvPicPr>
          <p:nvPr/>
        </p:nvPicPr>
        <p:blipFill>
          <a:blip r:embed="rId5"/>
          <a:srcRect/>
          <a:stretch>
            <a:fillRect/>
          </a:stretch>
        </p:blipFill>
        <p:spPr bwMode="auto">
          <a:xfrm>
            <a:off x="304800" y="3429000"/>
            <a:ext cx="1981200" cy="2895600"/>
          </a:xfrm>
          <a:prstGeom prst="rect">
            <a:avLst/>
          </a:prstGeom>
          <a:noFill/>
          <a:ln w="9525">
            <a:noFill/>
            <a:miter lim="800000"/>
            <a:headEnd/>
            <a:tailEnd/>
          </a:ln>
        </p:spPr>
      </p:pic>
    </p:spTree>
    <p:extLst>
      <p:ext uri="{BB962C8B-B14F-4D97-AF65-F5344CB8AC3E}">
        <p14:creationId xmlns:p14="http://schemas.microsoft.com/office/powerpoint/2010/main" val="3861125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3860800" y="6400800"/>
            <a:ext cx="1905000" cy="457200"/>
          </a:xfrm>
        </p:spPr>
        <p:txBody>
          <a:bodyPr vert="horz" lIns="91440" tIns="45720" rIns="91440" bIns="45720" rtlCol="0" anchor="ctr"/>
          <a:lstStyle/>
          <a:p>
            <a:pPr>
              <a:defRPr/>
            </a:pPr>
            <a:fld id="{2073E08E-ECB3-4743-A336-494E5A4BAF2E}" type="slidenum">
              <a:rPr lang="en-US" smtClean="0"/>
              <a:pPr>
                <a:defRPr/>
              </a:pPr>
              <a:t>23</a:t>
            </a:fld>
            <a:endParaRPr lang="en-US" dirty="0"/>
          </a:p>
        </p:txBody>
      </p:sp>
      <p:pic>
        <p:nvPicPr>
          <p:cNvPr id="5" name="Picture 1"/>
          <p:cNvPicPr>
            <a:picLocks noChangeAspect="1" noChangeArrowheads="1"/>
          </p:cNvPicPr>
          <p:nvPr/>
        </p:nvPicPr>
        <p:blipFill>
          <a:blip r:embed="rId3"/>
          <a:srcRect/>
          <a:stretch>
            <a:fillRect/>
          </a:stretch>
        </p:blipFill>
        <p:spPr bwMode="auto">
          <a:xfrm>
            <a:off x="110212" y="1727200"/>
            <a:ext cx="8957588" cy="5029200"/>
          </a:xfrm>
          <a:prstGeom prst="rect">
            <a:avLst/>
          </a:prstGeom>
          <a:noFill/>
          <a:ln w="9525">
            <a:noFill/>
            <a:round/>
            <a:headEnd/>
            <a:tailEnd/>
          </a:ln>
          <a:effectLst/>
        </p:spPr>
      </p:pic>
      <p:sp>
        <p:nvSpPr>
          <p:cNvPr id="8" name="Title 1"/>
          <p:cNvSpPr txBox="1">
            <a:spLocks/>
          </p:cNvSpPr>
          <p:nvPr/>
        </p:nvSpPr>
        <p:spPr>
          <a:xfrm>
            <a:off x="-76200" y="177800"/>
            <a:ext cx="9144000" cy="1078006"/>
          </a:xfrm>
          <a:prstGeom prst="rect">
            <a:avLst/>
          </a:prstGeom>
        </p:spPr>
        <p:txBody>
          <a:bodyPr vert="horz" lIns="91440" tIns="45720" rIns="91440" bIns="45720" rtlCol="0" anchor="b" anchorCtr="0">
            <a:noAutofit/>
          </a:bodyPr>
          <a:lstStyle/>
          <a:p>
            <a:pPr marL="0" marR="0" lvl="0" indent="0" algn="ctr" defTabSz="914400" fontAlgn="auto">
              <a:lnSpc>
                <a:spcPct val="100000"/>
              </a:lnSpc>
              <a:spcBef>
                <a:spcPct val="0"/>
              </a:spcBef>
              <a:spcAft>
                <a:spcPts val="0"/>
              </a:spcAft>
              <a:buClrTx/>
              <a:buSzTx/>
              <a:tabLst/>
              <a:defRPr/>
            </a:pPr>
            <a:r>
              <a:rPr lang="en-US" sz="4000" b="1" dirty="0" smtClean="0">
                <a:effectLst>
                  <a:outerShdw blurRad="50800" dist="50800" dir="2700000" algn="tl" rotWithShape="0">
                    <a:schemeClr val="bg1">
                      <a:alpha val="30000"/>
                    </a:schemeClr>
                  </a:outerShdw>
                </a:effectLst>
                <a:latin typeface="+mj-lt"/>
                <a:ea typeface="+mj-ea"/>
                <a:cs typeface="+mj-cs"/>
              </a:rPr>
              <a:t>Illustrating the Problem </a:t>
            </a:r>
          </a:p>
          <a:p>
            <a:pPr marL="0" marR="0" lvl="0" indent="0" algn="ctr" defTabSz="914400" fontAlgn="auto">
              <a:lnSpc>
                <a:spcPct val="100000"/>
              </a:lnSpc>
              <a:spcBef>
                <a:spcPct val="0"/>
              </a:spcBef>
              <a:spcAft>
                <a:spcPts val="0"/>
              </a:spcAft>
              <a:buClrTx/>
              <a:buSzTx/>
              <a:tabLst/>
              <a:defRPr/>
            </a:pPr>
            <a:r>
              <a:rPr lang="en-US" sz="4000" b="1" dirty="0" smtClean="0">
                <a:effectLst>
                  <a:outerShdw blurRad="50800" dist="50800" dir="2700000" algn="tl" rotWithShape="0">
                    <a:schemeClr val="bg1">
                      <a:alpha val="30000"/>
                    </a:schemeClr>
                  </a:outerShdw>
                </a:effectLst>
                <a:latin typeface="+mj-lt"/>
                <a:ea typeface="+mj-ea"/>
                <a:cs typeface="+mj-cs"/>
              </a:rPr>
              <a:t>of Inequality for All </a:t>
            </a:r>
            <a:endParaRPr lang="en-US" sz="4000" b="1" dirty="0">
              <a:effectLst>
                <a:outerShdw blurRad="50800" dist="50800" dir="2700000" algn="tl" rotWithShape="0">
                  <a:schemeClr val="bg1">
                    <a:alpha val="30000"/>
                  </a:schemeClr>
                </a:outerShdw>
              </a:effectLst>
              <a:latin typeface="+mj-lt"/>
              <a:ea typeface="+mj-ea"/>
              <a:cs typeface="+mj-cs"/>
            </a:endParaRPr>
          </a:p>
        </p:txBody>
      </p:sp>
    </p:spTree>
    <p:extLst>
      <p:ext uri="{BB962C8B-B14F-4D97-AF65-F5344CB8AC3E}">
        <p14:creationId xmlns:p14="http://schemas.microsoft.com/office/powerpoint/2010/main" val="3303865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04" y="457200"/>
            <a:ext cx="9604592" cy="990600"/>
          </a:xfrm>
        </p:spPr>
        <p:txBody>
          <a:bodyPr>
            <a:normAutofit fontScale="90000"/>
          </a:bodyPr>
          <a:lstStyle/>
          <a:p>
            <a:r>
              <a:rPr lang="en-US" sz="4000" b="1" dirty="0" smtClean="0">
                <a:solidFill>
                  <a:schemeClr val="tx1"/>
                </a:solidFill>
              </a:rPr>
              <a:t>Must Expand the Circle </a:t>
            </a:r>
            <a:r>
              <a:rPr lang="en-US" sz="4000" b="1" dirty="0">
                <a:solidFill>
                  <a:schemeClr val="tx1"/>
                </a:solidFill>
              </a:rPr>
              <a:t>of Human Concern </a:t>
            </a:r>
            <a:r>
              <a:rPr lang="en-US" b="1" dirty="0"/>
              <a:t/>
            </a:r>
            <a:br>
              <a:rPr lang="en-US" b="1" dirty="0"/>
            </a:br>
            <a:endParaRPr lang="en-US" dirty="0"/>
          </a:p>
        </p:txBody>
      </p:sp>
      <p:sp>
        <p:nvSpPr>
          <p:cNvPr id="4" name="Oval 3"/>
          <p:cNvSpPr/>
          <p:nvPr/>
        </p:nvSpPr>
        <p:spPr>
          <a:xfrm>
            <a:off x="2286000" y="2474578"/>
            <a:ext cx="4419600" cy="3733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34200" y="3848100"/>
            <a:ext cx="1752600" cy="381000"/>
          </a:xfrm>
          <a:prstGeom prst="rect">
            <a:avLst/>
          </a:prstGeom>
          <a:noFill/>
        </p:spPr>
        <p:txBody>
          <a:bodyPr wrap="square" rtlCol="0">
            <a:spAutoFit/>
          </a:bodyPr>
          <a:lstStyle/>
          <a:p>
            <a:r>
              <a:rPr lang="en-US" dirty="0" smtClean="0"/>
              <a:t>Felons</a:t>
            </a:r>
            <a:endParaRPr lang="en-US" dirty="0"/>
          </a:p>
        </p:txBody>
      </p:sp>
      <p:sp>
        <p:nvSpPr>
          <p:cNvPr id="6" name="TextBox 5"/>
          <p:cNvSpPr txBox="1"/>
          <p:nvPr/>
        </p:nvSpPr>
        <p:spPr>
          <a:xfrm>
            <a:off x="6096000" y="5715000"/>
            <a:ext cx="2514600" cy="923330"/>
          </a:xfrm>
          <a:prstGeom prst="rect">
            <a:avLst/>
          </a:prstGeom>
          <a:noFill/>
        </p:spPr>
        <p:txBody>
          <a:bodyPr wrap="square" rtlCol="0">
            <a:spAutoFit/>
          </a:bodyPr>
          <a:lstStyle/>
          <a:p>
            <a:r>
              <a:rPr lang="en-US" dirty="0" smtClean="0"/>
              <a:t>Non-public/non-private Space: African Americans/Latinos</a:t>
            </a:r>
            <a:endParaRPr lang="en-US" dirty="0"/>
          </a:p>
        </p:txBody>
      </p:sp>
      <p:sp>
        <p:nvSpPr>
          <p:cNvPr id="7" name="TextBox 6"/>
          <p:cNvSpPr txBox="1"/>
          <p:nvPr/>
        </p:nvSpPr>
        <p:spPr>
          <a:xfrm>
            <a:off x="571500" y="5257800"/>
            <a:ext cx="1752600" cy="646331"/>
          </a:xfrm>
          <a:prstGeom prst="rect">
            <a:avLst/>
          </a:prstGeom>
          <a:noFill/>
        </p:spPr>
        <p:txBody>
          <a:bodyPr wrap="square" rtlCol="0">
            <a:spAutoFit/>
          </a:bodyPr>
          <a:lstStyle/>
          <a:p>
            <a:r>
              <a:rPr lang="en-US" dirty="0" smtClean="0"/>
              <a:t>Undocumented</a:t>
            </a:r>
          </a:p>
          <a:p>
            <a:r>
              <a:rPr lang="en-US" dirty="0" smtClean="0"/>
              <a:t>Immigrants</a:t>
            </a:r>
            <a:endParaRPr lang="en-US" dirty="0"/>
          </a:p>
        </p:txBody>
      </p:sp>
      <p:sp>
        <p:nvSpPr>
          <p:cNvPr id="8" name="TextBox 7"/>
          <p:cNvSpPr txBox="1"/>
          <p:nvPr/>
        </p:nvSpPr>
        <p:spPr>
          <a:xfrm>
            <a:off x="3044608" y="3467100"/>
            <a:ext cx="1752600" cy="381000"/>
          </a:xfrm>
          <a:prstGeom prst="rect">
            <a:avLst/>
          </a:prstGeom>
          <a:noFill/>
        </p:spPr>
        <p:txBody>
          <a:bodyPr wrap="square" rtlCol="0">
            <a:spAutoFit/>
          </a:bodyPr>
          <a:lstStyle/>
          <a:p>
            <a:r>
              <a:rPr lang="en-US" dirty="0" smtClean="0">
                <a:solidFill>
                  <a:schemeClr val="bg1"/>
                </a:solidFill>
              </a:rPr>
              <a:t>Citizens</a:t>
            </a:r>
            <a:endParaRPr lang="en-US" dirty="0">
              <a:solidFill>
                <a:schemeClr val="bg1"/>
              </a:solidFill>
            </a:endParaRPr>
          </a:p>
        </p:txBody>
      </p:sp>
      <p:sp>
        <p:nvSpPr>
          <p:cNvPr id="9" name="TextBox 8"/>
          <p:cNvSpPr txBox="1"/>
          <p:nvPr/>
        </p:nvSpPr>
        <p:spPr>
          <a:xfrm>
            <a:off x="4572000" y="5067300"/>
            <a:ext cx="1752600" cy="381000"/>
          </a:xfrm>
          <a:prstGeom prst="rect">
            <a:avLst/>
          </a:prstGeom>
          <a:noFill/>
        </p:spPr>
        <p:txBody>
          <a:bodyPr wrap="square" rtlCol="0">
            <a:spAutoFit/>
          </a:bodyPr>
          <a:lstStyle/>
          <a:p>
            <a:r>
              <a:rPr lang="en-US" dirty="0" smtClean="0">
                <a:solidFill>
                  <a:schemeClr val="bg1"/>
                </a:solidFill>
              </a:rPr>
              <a:t>Children</a:t>
            </a:r>
            <a:endParaRPr lang="en-US" dirty="0">
              <a:solidFill>
                <a:schemeClr val="bg1"/>
              </a:solidFill>
            </a:endParaRPr>
          </a:p>
        </p:txBody>
      </p:sp>
      <p:sp>
        <p:nvSpPr>
          <p:cNvPr id="10" name="TextBox 9"/>
          <p:cNvSpPr txBox="1"/>
          <p:nvPr/>
        </p:nvSpPr>
        <p:spPr>
          <a:xfrm>
            <a:off x="2514600" y="4419600"/>
            <a:ext cx="1752600" cy="381000"/>
          </a:xfrm>
          <a:prstGeom prst="rect">
            <a:avLst/>
          </a:prstGeom>
          <a:noFill/>
        </p:spPr>
        <p:txBody>
          <a:bodyPr wrap="square" rtlCol="0">
            <a:spAutoFit/>
          </a:bodyPr>
          <a:lstStyle/>
          <a:p>
            <a:r>
              <a:rPr lang="en-US" dirty="0" smtClean="0">
                <a:solidFill>
                  <a:schemeClr val="bg1"/>
                </a:solidFill>
              </a:rPr>
              <a:t>Mothers</a:t>
            </a:r>
            <a:endParaRPr lang="en-US" dirty="0">
              <a:solidFill>
                <a:schemeClr val="bg1"/>
              </a:solidFill>
            </a:endParaRPr>
          </a:p>
        </p:txBody>
      </p:sp>
      <p:sp>
        <p:nvSpPr>
          <p:cNvPr id="11" name="TextBox 10"/>
          <p:cNvSpPr txBox="1"/>
          <p:nvPr/>
        </p:nvSpPr>
        <p:spPr>
          <a:xfrm>
            <a:off x="4343400" y="4038600"/>
            <a:ext cx="1752600" cy="381000"/>
          </a:xfrm>
          <a:prstGeom prst="rect">
            <a:avLst/>
          </a:prstGeom>
          <a:noFill/>
        </p:spPr>
        <p:txBody>
          <a:bodyPr wrap="square" rtlCol="0">
            <a:spAutoFit/>
          </a:bodyPr>
          <a:lstStyle/>
          <a:p>
            <a:r>
              <a:rPr lang="en-US" dirty="0" smtClean="0">
                <a:solidFill>
                  <a:schemeClr val="bg1"/>
                </a:solidFill>
              </a:rPr>
              <a:t>Elderly</a:t>
            </a:r>
            <a:endParaRPr lang="en-US" dirty="0">
              <a:solidFill>
                <a:schemeClr val="bg1"/>
              </a:solidFill>
            </a:endParaRPr>
          </a:p>
        </p:txBody>
      </p:sp>
      <p:sp>
        <p:nvSpPr>
          <p:cNvPr id="13" name="Slide Number Placeholder 12"/>
          <p:cNvSpPr>
            <a:spLocks noGrp="1"/>
          </p:cNvSpPr>
          <p:nvPr>
            <p:ph type="sldNum" sz="quarter" idx="12"/>
          </p:nvPr>
        </p:nvSpPr>
        <p:spPr/>
        <p:txBody>
          <a:bodyPr>
            <a:normAutofit fontScale="85000" lnSpcReduction="20000"/>
          </a:bodyPr>
          <a:lstStyle/>
          <a:p>
            <a:fld id="{408E70AC-FE4F-CE4E-B44D-7CC41F7399AF}" type="slidenum">
              <a:rPr lang="en-US" smtClean="0"/>
              <a:pPr/>
              <a:t>24</a:t>
            </a:fld>
            <a:endParaRPr lang="en-US"/>
          </a:p>
        </p:txBody>
      </p:sp>
      <p:sp>
        <p:nvSpPr>
          <p:cNvPr id="3" name="TextBox 2"/>
          <p:cNvSpPr txBox="1"/>
          <p:nvPr/>
        </p:nvSpPr>
        <p:spPr>
          <a:xfrm>
            <a:off x="457200" y="3467100"/>
            <a:ext cx="1770228" cy="646331"/>
          </a:xfrm>
          <a:prstGeom prst="rect">
            <a:avLst/>
          </a:prstGeom>
          <a:noFill/>
        </p:spPr>
        <p:txBody>
          <a:bodyPr wrap="none" rtlCol="0">
            <a:spAutoFit/>
          </a:bodyPr>
          <a:lstStyle/>
          <a:p>
            <a:r>
              <a:rPr lang="en-US" dirty="0" smtClean="0"/>
              <a:t>Segregated and </a:t>
            </a:r>
          </a:p>
          <a:p>
            <a:r>
              <a:rPr lang="en-US" dirty="0" smtClean="0"/>
              <a:t>isolated groups</a:t>
            </a:r>
            <a:endParaRPr lang="en-US" dirty="0"/>
          </a:p>
        </p:txBody>
      </p:sp>
    </p:spTree>
    <p:extLst>
      <p:ext uri="{BB962C8B-B14F-4D97-AF65-F5344CB8AC3E}">
        <p14:creationId xmlns:p14="http://schemas.microsoft.com/office/powerpoint/2010/main" val="18491538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11658" y="844252"/>
            <a:ext cx="2895600" cy="4615755"/>
          </a:xfrm>
          <a:prstGeom prst="rect">
            <a:avLst/>
          </a:prstGeom>
        </p:spPr>
      </p:pic>
      <p:sp>
        <p:nvSpPr>
          <p:cNvPr id="3" name="Slide Number Placeholder 2"/>
          <p:cNvSpPr>
            <a:spLocks noGrp="1"/>
          </p:cNvSpPr>
          <p:nvPr>
            <p:ph type="sldNum" sz="quarter" idx="12"/>
          </p:nvPr>
        </p:nvSpPr>
        <p:spPr/>
        <p:txBody>
          <a:bodyPr>
            <a:normAutofit fontScale="85000" lnSpcReduction="20000"/>
          </a:bodyPr>
          <a:lstStyle/>
          <a:p>
            <a:fld id="{4B447019-7EAC-FE4D-A4D8-854BFA2C951E}" type="slidenum">
              <a:rPr lang="en-US" smtClean="0"/>
              <a:pPr/>
              <a:t>25</a:t>
            </a:fld>
            <a:endParaRPr lang="en-US"/>
          </a:p>
        </p:txBody>
      </p:sp>
      <p:sp>
        <p:nvSpPr>
          <p:cNvPr id="4" name="Rectangle 3"/>
          <p:cNvSpPr/>
          <p:nvPr/>
        </p:nvSpPr>
        <p:spPr>
          <a:xfrm>
            <a:off x="362874" y="5829339"/>
            <a:ext cx="8323926" cy="369332"/>
          </a:xfrm>
          <a:prstGeom prst="rect">
            <a:avLst/>
          </a:prstGeom>
        </p:spPr>
        <p:txBody>
          <a:bodyPr wrap="square">
            <a:spAutoFit/>
          </a:bodyPr>
          <a:lstStyle/>
          <a:p>
            <a:r>
              <a:rPr lang="en-US" b="1" dirty="0" smtClean="0">
                <a:solidFill>
                  <a:srgbClr val="000000"/>
                </a:solidFill>
              </a:rPr>
              <a:t>For more information, visit: </a:t>
            </a:r>
            <a:r>
              <a:rPr lang="en-US" b="1" dirty="0" smtClean="0">
                <a:solidFill>
                  <a:srgbClr val="000000"/>
                </a:solidFill>
                <a:hlinkClick r:id="rId3"/>
              </a:rPr>
              <a:t>http://www.iupress.indiana.edu/catalog/806639</a:t>
            </a:r>
          </a:p>
        </p:txBody>
      </p:sp>
    </p:spTree>
    <p:extLst>
      <p:ext uri="{BB962C8B-B14F-4D97-AF65-F5344CB8AC3E}">
        <p14:creationId xmlns:p14="http://schemas.microsoft.com/office/powerpoint/2010/main" val="2407821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44457575"/>
              </p:ext>
            </p:extLst>
          </p:nvPr>
        </p:nvGraphicFramePr>
        <p:xfrm>
          <a:off x="246191" y="914400"/>
          <a:ext cx="8555055"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a:grpSpLocks/>
          </p:cNvGrpSpPr>
          <p:nvPr/>
        </p:nvGrpSpPr>
        <p:grpSpPr bwMode="auto">
          <a:xfrm>
            <a:off x="4269963" y="161130"/>
            <a:ext cx="4669704" cy="944880"/>
            <a:chOff x="1420" y="1097"/>
            <a:chExt cx="6660" cy="1488"/>
          </a:xfrm>
        </p:grpSpPr>
        <p:pic>
          <p:nvPicPr>
            <p:cNvPr id="7" name="Picture 6" descr="image"/>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420" y="1097"/>
              <a:ext cx="1452" cy="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14:hiddenEffects>
              </a:ext>
            </a:extLst>
          </p:spPr>
        </p:pic>
        <p:sp>
          <p:nvSpPr>
            <p:cNvPr id="8" name="Rectangle 7"/>
            <p:cNvSpPr>
              <a:spLocks/>
            </p:cNvSpPr>
            <p:nvPr/>
          </p:nvSpPr>
          <p:spPr bwMode="auto">
            <a:xfrm>
              <a:off x="2782" y="1110"/>
              <a:ext cx="5298" cy="1452"/>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pPr>
                <a:lnSpc>
                  <a:spcPct val="75000"/>
                </a:lnSpc>
                <a:spcBef>
                  <a:spcPts val="300"/>
                </a:spcBef>
              </a:pPr>
              <a:r>
                <a:rPr lang="en-US" sz="1400" b="1" kern="0" cap="all" dirty="0">
                  <a:solidFill>
                    <a:srgbClr val="6C7472"/>
                  </a:solidFill>
                  <a:latin typeface="Trebuchet MS"/>
                  <a:ea typeface="Helvetica"/>
                  <a:cs typeface="Times New Roman"/>
                </a:rPr>
                <a:t>Local and Regional Government </a:t>
              </a:r>
              <a:endParaRPr lang="en-US" sz="2400" b="1" kern="0" cap="all" dirty="0">
                <a:solidFill>
                  <a:srgbClr val="6C7472"/>
                </a:solidFill>
                <a:latin typeface="Helvetica Light"/>
                <a:ea typeface="ヒラギノ角ゴ Pro W3"/>
                <a:cs typeface="Times New Roman"/>
              </a:endParaRPr>
            </a:p>
            <a:p>
              <a:pPr>
                <a:lnSpc>
                  <a:spcPct val="75000"/>
                </a:lnSpc>
                <a:spcBef>
                  <a:spcPts val="300"/>
                </a:spcBef>
              </a:pPr>
              <a:r>
                <a:rPr lang="en-US" sz="2150" b="1" kern="0" cap="all" dirty="0">
                  <a:solidFill>
                    <a:srgbClr val="000000"/>
                  </a:solidFill>
                  <a:latin typeface="Trebuchet MS"/>
                  <a:ea typeface="Helvetica"/>
                  <a:cs typeface="Times New Roman"/>
                </a:rPr>
                <a:t>alliance on  </a:t>
              </a:r>
              <a:endParaRPr lang="en-US" sz="2400" b="1" kern="0" cap="all" dirty="0">
                <a:solidFill>
                  <a:srgbClr val="6C7472"/>
                </a:solidFill>
                <a:latin typeface="Helvetica Light"/>
                <a:ea typeface="ヒラギノ角ゴ Pro W3"/>
                <a:cs typeface="Times New Roman"/>
              </a:endParaRPr>
            </a:p>
            <a:p>
              <a:pPr>
                <a:lnSpc>
                  <a:spcPct val="75000"/>
                </a:lnSpc>
                <a:spcBef>
                  <a:spcPts val="300"/>
                </a:spcBef>
                <a:spcAft>
                  <a:spcPts val="1200"/>
                </a:spcAft>
              </a:pPr>
              <a:r>
                <a:rPr lang="en-US" sz="2500" b="1" kern="0" cap="all" dirty="0">
                  <a:solidFill>
                    <a:srgbClr val="7A8857"/>
                  </a:solidFill>
                  <a:latin typeface="Trebuchet MS"/>
                  <a:ea typeface="Helvetica"/>
                  <a:cs typeface="Times New Roman"/>
                </a:rPr>
                <a:t>race &amp; Equity</a:t>
              </a:r>
              <a:endParaRPr lang="en-US" sz="2400" b="1" kern="0" cap="all" dirty="0">
                <a:solidFill>
                  <a:srgbClr val="6C7472"/>
                </a:solidFill>
                <a:latin typeface="Helvetica Light"/>
                <a:ea typeface="ヒラギノ角ゴ Pro W3"/>
                <a:cs typeface="Times New Roman"/>
              </a:endParaRPr>
            </a:p>
            <a:p>
              <a:pPr>
                <a:lnSpc>
                  <a:spcPct val="120000"/>
                </a:lnSpc>
                <a:spcAft>
                  <a:spcPts val="900"/>
                </a:spcAft>
              </a:pPr>
              <a:r>
                <a:rPr lang="en-US" sz="1200" dirty="0">
                  <a:solidFill>
                    <a:srgbClr val="000000"/>
                  </a:solidFill>
                  <a:latin typeface="Helvetica Light"/>
                  <a:ea typeface="ヒラギノ角ゴ Pro W3"/>
                  <a:cs typeface="Times New Roman"/>
                </a:rPr>
                <a:t> </a:t>
              </a:r>
            </a:p>
          </p:txBody>
        </p:sp>
      </p:grpSp>
    </p:spTree>
    <p:extLst>
      <p:ext uri="{BB962C8B-B14F-4D97-AF65-F5344CB8AC3E}">
        <p14:creationId xmlns:p14="http://schemas.microsoft.com/office/powerpoint/2010/main" val="20129675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46059"/>
            <a:ext cx="8458200" cy="868363"/>
          </a:xfrm>
        </p:spPr>
        <p:txBody>
          <a:bodyPr/>
          <a:lstStyle/>
          <a:p>
            <a:pPr fontAlgn="auto">
              <a:spcAft>
                <a:spcPts val="0"/>
              </a:spcAft>
              <a:defRPr/>
            </a:pPr>
            <a:r>
              <a:rPr lang="en-US" dirty="0" smtClean="0">
                <a:solidFill>
                  <a:schemeClr val="tx1"/>
                </a:solidFill>
              </a:rPr>
              <a:t>Implicit Bias</a:t>
            </a:r>
            <a:endParaRPr lang="en-US" dirty="0">
              <a:solidFill>
                <a:schemeClr val="tx1"/>
              </a:solidFill>
            </a:endParaRPr>
          </a:p>
        </p:txBody>
      </p:sp>
      <p:pic>
        <p:nvPicPr>
          <p:cNvPr id="7" name="Content Placeholder 6" descr="psychology head.jpg"/>
          <p:cNvPicPr>
            <a:picLocks noGrp="1" noChangeAspect="1"/>
          </p:cNvPicPr>
          <p:nvPr>
            <p:ph sz="quarter" idx="1"/>
          </p:nvPr>
        </p:nvPicPr>
        <p:blipFill>
          <a:blip r:embed="rId3" cstate="print"/>
          <a:stretch>
            <a:fillRect/>
          </a:stretch>
        </p:blipFill>
        <p:spPr>
          <a:xfrm>
            <a:off x="762000" y="2014959"/>
            <a:ext cx="3192101" cy="4081041"/>
          </a:xfrm>
          <a:ln w="19050">
            <a:solidFill>
              <a:schemeClr val="accent1"/>
            </a:solidFill>
          </a:ln>
          <a:effectLst>
            <a:outerShdw blurRad="76200" dir="18900000" sy="23000" kx="-1200000" algn="bl" rotWithShape="0">
              <a:prstClr val="black">
                <a:alpha val="20000"/>
              </a:prstClr>
            </a:outerShdw>
          </a:effectLst>
          <a:scene3d>
            <a:camera prst="orthographicFront"/>
            <a:lightRig rig="threePt" dir="t"/>
          </a:scene3d>
          <a:sp3d>
            <a:bevelT/>
          </a:sp3d>
        </p:spPr>
      </p:pic>
      <p:sp>
        <p:nvSpPr>
          <p:cNvPr id="6" name="Content Placeholder 5"/>
          <p:cNvSpPr>
            <a:spLocks noGrp="1"/>
          </p:cNvSpPr>
          <p:nvPr>
            <p:ph sz="half" idx="4294967295"/>
          </p:nvPr>
        </p:nvSpPr>
        <p:spPr>
          <a:xfrm>
            <a:off x="4572000" y="1828800"/>
            <a:ext cx="4572000" cy="4953000"/>
          </a:xfrm>
        </p:spPr>
        <p:txBody>
          <a:bodyPr>
            <a:normAutofit fontScale="85000" lnSpcReduction="20000"/>
          </a:bodyPr>
          <a:lstStyle/>
          <a:p>
            <a:pPr marL="420624" lvl="1" indent="-384048">
              <a:spcBef>
                <a:spcPts val="700"/>
              </a:spcBef>
              <a:buClr>
                <a:schemeClr val="accent2"/>
              </a:buClr>
              <a:buSzPct val="60000"/>
              <a:buFont typeface="Wingdings 2"/>
              <a:buChar char=""/>
              <a:defRPr/>
            </a:pPr>
            <a:r>
              <a:rPr lang="en-US" dirty="0"/>
              <a:t>The human brain can take in </a:t>
            </a:r>
            <a:r>
              <a:rPr lang="en-US" u="sng" dirty="0"/>
              <a:t>11 million</a:t>
            </a:r>
            <a:r>
              <a:rPr lang="en-US" dirty="0"/>
              <a:t> pieces of information in any one </a:t>
            </a:r>
            <a:r>
              <a:rPr lang="en-US" dirty="0" smtClean="0"/>
              <a:t>moment</a:t>
            </a:r>
          </a:p>
          <a:p>
            <a:pPr marL="420624" lvl="1" indent="-384048">
              <a:spcBef>
                <a:spcPts val="700"/>
              </a:spcBef>
              <a:buClr>
                <a:schemeClr val="accent2"/>
              </a:buClr>
              <a:buSzPct val="60000"/>
              <a:buFont typeface="Wingdings 2"/>
              <a:buChar char=""/>
              <a:defRPr/>
            </a:pPr>
            <a:endParaRPr lang="en-US" dirty="0" smtClean="0"/>
          </a:p>
          <a:p>
            <a:pPr marL="420624" lvl="1" indent="-384048">
              <a:spcBef>
                <a:spcPts val="700"/>
              </a:spcBef>
              <a:buClr>
                <a:schemeClr val="accent2"/>
              </a:buClr>
              <a:buSzPct val="60000"/>
              <a:buFont typeface="Wingdings 2"/>
              <a:buChar char=""/>
              <a:defRPr/>
            </a:pPr>
            <a:r>
              <a:rPr lang="en-US" dirty="0"/>
              <a:t>We’re only consciously aware </a:t>
            </a:r>
            <a:br>
              <a:rPr lang="en-US" dirty="0"/>
            </a:br>
            <a:r>
              <a:rPr lang="en-US" dirty="0"/>
              <a:t>of maybe </a:t>
            </a:r>
            <a:r>
              <a:rPr lang="en-US" u="sng" dirty="0"/>
              <a:t>40</a:t>
            </a:r>
            <a:r>
              <a:rPr lang="en-US" dirty="0"/>
              <a:t> of these - at best.</a:t>
            </a:r>
          </a:p>
          <a:p>
            <a:pPr marL="36576" indent="0" fontAlgn="auto">
              <a:spcAft>
                <a:spcPts val="0"/>
              </a:spcAft>
              <a:buNone/>
              <a:defRPr/>
            </a:pPr>
            <a:endParaRPr lang="en-US" sz="2600" dirty="0" smtClean="0"/>
          </a:p>
          <a:p>
            <a:pPr marL="420624" indent="-384048" fontAlgn="auto">
              <a:spcAft>
                <a:spcPts val="0"/>
              </a:spcAft>
              <a:buFont typeface="Wingdings 2"/>
              <a:buChar char=""/>
              <a:defRPr/>
            </a:pPr>
            <a:r>
              <a:rPr lang="en-US" sz="2600" dirty="0" smtClean="0"/>
              <a:t>Only </a:t>
            </a:r>
            <a:r>
              <a:rPr lang="en-US" sz="2600" b="1" u="sng" dirty="0" smtClean="0"/>
              <a:t>2</a:t>
            </a:r>
            <a:r>
              <a:rPr lang="en-US" sz="2600" u="sng" dirty="0" smtClean="0"/>
              <a:t>%</a:t>
            </a:r>
            <a:r>
              <a:rPr lang="en-US" sz="2600" dirty="0" smtClean="0"/>
              <a:t> of emotional cognition is available to us consciously </a:t>
            </a:r>
          </a:p>
          <a:p>
            <a:pPr marL="420624" indent="-384048" fontAlgn="auto">
              <a:spcAft>
                <a:spcPts val="0"/>
              </a:spcAft>
              <a:buFont typeface="Wingdings 2"/>
              <a:buChar char=""/>
              <a:defRPr/>
            </a:pPr>
            <a:endParaRPr lang="en-US" sz="2600" dirty="0" smtClean="0"/>
          </a:p>
          <a:p>
            <a:pPr marL="420624" indent="-384048" fontAlgn="auto">
              <a:spcAft>
                <a:spcPts val="0"/>
              </a:spcAft>
              <a:buFont typeface="Wingdings 2"/>
              <a:buChar char=""/>
              <a:defRPr/>
            </a:pPr>
            <a:r>
              <a:rPr lang="en-US" sz="2600" dirty="0" smtClean="0"/>
              <a:t>Racial bias tends to reside in the unconscious network</a:t>
            </a:r>
          </a:p>
          <a:p>
            <a:pPr marL="420624" indent="-384048" fontAlgn="auto">
              <a:spcAft>
                <a:spcPts val="0"/>
              </a:spcAft>
              <a:buFont typeface="Wingdings 2"/>
              <a:buChar char=""/>
              <a:defRPr/>
            </a:pPr>
            <a:endParaRPr lang="en-US" sz="2600" dirty="0" smtClean="0"/>
          </a:p>
          <a:p>
            <a:pPr marL="420624" indent="-384048" fontAlgn="auto">
              <a:spcAft>
                <a:spcPts val="0"/>
              </a:spcAft>
              <a:buFont typeface="Wingdings 2"/>
              <a:buChar char=""/>
              <a:defRPr/>
            </a:pPr>
            <a:r>
              <a:rPr lang="en-US" sz="2600" dirty="0" smtClean="0"/>
              <a:t>Messages can be </a:t>
            </a:r>
            <a:r>
              <a:rPr lang="en-US" sz="2600" b="1" dirty="0" smtClean="0"/>
              <a:t>framed</a:t>
            </a:r>
            <a:r>
              <a:rPr lang="en-US" sz="2600" dirty="0" smtClean="0"/>
              <a:t> to speak to our unconscious</a:t>
            </a:r>
          </a:p>
          <a:p>
            <a:pPr marL="420624" indent="-384048" fontAlgn="auto">
              <a:spcAft>
                <a:spcPts val="0"/>
              </a:spcAft>
              <a:buFont typeface="Wingdings 2"/>
              <a:buChar char=""/>
              <a:defRPr/>
            </a:pPr>
            <a:endParaRPr lang="en-US" sz="2300" dirty="0" smtClean="0">
              <a:solidFill>
                <a:schemeClr val="accent2"/>
              </a:solidFill>
            </a:endParaRPr>
          </a:p>
        </p:txBody>
      </p:sp>
    </p:spTree>
    <p:extLst>
      <p:ext uri="{BB962C8B-B14F-4D97-AF65-F5344CB8AC3E}">
        <p14:creationId xmlns:p14="http://schemas.microsoft.com/office/powerpoint/2010/main" val="51217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4488" cy="792162"/>
          </a:xfrm>
        </p:spPr>
        <p:txBody>
          <a:bodyPr>
            <a:normAutofit/>
          </a:bodyPr>
          <a:lstStyle/>
          <a:p>
            <a:r>
              <a:rPr lang="en-US" dirty="0" smtClean="0">
                <a:solidFill>
                  <a:schemeClr val="tx1"/>
                </a:solidFill>
              </a:rPr>
              <a:t>Neurological Origins</a:t>
            </a:r>
            <a:endParaRPr lang="en-US" dirty="0">
              <a:solidFill>
                <a:schemeClr val="tx1"/>
              </a:solidFill>
            </a:endParaRPr>
          </a:p>
        </p:txBody>
      </p:sp>
      <p:sp>
        <p:nvSpPr>
          <p:cNvPr id="4" name="Slide Number Placeholder 3"/>
          <p:cNvSpPr>
            <a:spLocks noGrp="1"/>
          </p:cNvSpPr>
          <p:nvPr>
            <p:ph type="sldNum" sz="quarter" idx="12"/>
          </p:nvPr>
        </p:nvSpPr>
        <p:spPr/>
        <p:txBody>
          <a:bodyPr>
            <a:normAutofit fontScale="85000" lnSpcReduction="20000"/>
          </a:bodyPr>
          <a:lstStyle/>
          <a:p>
            <a:fld id="{B92CAF47-A74D-4BE5-86A4-3A3525EE1E53}" type="slidenum">
              <a:rPr lang="en-US" smtClean="0"/>
              <a:pPr/>
              <a:t>4</a:t>
            </a:fld>
            <a:endParaRPr lang="en-US" dirty="0"/>
          </a:p>
        </p:txBody>
      </p:sp>
      <p:sp>
        <p:nvSpPr>
          <p:cNvPr id="3" name="Content Placeholder 2"/>
          <p:cNvSpPr>
            <a:spLocks noGrp="1"/>
          </p:cNvSpPr>
          <p:nvPr>
            <p:ph sz="quarter" idx="1"/>
          </p:nvPr>
        </p:nvSpPr>
        <p:spPr>
          <a:xfrm>
            <a:off x="1066800" y="1516698"/>
            <a:ext cx="7772400" cy="5112702"/>
          </a:xfrm>
        </p:spPr>
        <p:txBody>
          <a:bodyPr>
            <a:normAutofit fontScale="92500" lnSpcReduction="10000"/>
          </a:bodyPr>
          <a:lstStyle/>
          <a:p>
            <a:r>
              <a:rPr lang="en-US" dirty="0" smtClean="0"/>
              <a:t>Limbic system – categorizes what we perceive</a:t>
            </a:r>
          </a:p>
          <a:p>
            <a:endParaRPr lang="en-US" sz="1000" dirty="0" smtClean="0"/>
          </a:p>
          <a:p>
            <a:pPr lvl="1"/>
            <a:r>
              <a:rPr lang="en-US" dirty="0" smtClean="0"/>
              <a:t>The limbic system is a </a:t>
            </a:r>
            <a:br>
              <a:rPr lang="en-US" dirty="0" smtClean="0"/>
            </a:br>
            <a:r>
              <a:rPr lang="en-US" dirty="0" smtClean="0"/>
              <a:t>very old part of the brain;</a:t>
            </a:r>
            <a:br>
              <a:rPr lang="en-US" dirty="0" smtClean="0"/>
            </a:br>
            <a:r>
              <a:rPr lang="en-US" dirty="0" smtClean="0"/>
              <a:t>it can be found in animals.</a:t>
            </a:r>
          </a:p>
          <a:p>
            <a:pPr lvl="1"/>
            <a:endParaRPr lang="en-US" dirty="0"/>
          </a:p>
          <a:p>
            <a:pPr lvl="1"/>
            <a:r>
              <a:rPr lang="en-US" dirty="0" smtClean="0"/>
              <a:t>It is also very fast.</a:t>
            </a:r>
          </a:p>
          <a:p>
            <a:pPr lvl="1"/>
            <a:endParaRPr lang="en-US" sz="1000" dirty="0" smtClean="0"/>
          </a:p>
          <a:p>
            <a:endParaRPr lang="en-US" dirty="0" smtClean="0"/>
          </a:p>
          <a:p>
            <a:endParaRPr lang="en-US" dirty="0"/>
          </a:p>
          <a:p>
            <a:r>
              <a:rPr lang="en-US" dirty="0" smtClean="0"/>
              <a:t>One part of the limbic system, the amygdala, is responsible for strong emotional responses (i.e., fight or flight)</a:t>
            </a:r>
          </a:p>
        </p:txBody>
      </p:sp>
      <p:pic>
        <p:nvPicPr>
          <p:cNvPr id="5" name="Picture 4"/>
          <p:cNvPicPr>
            <a:picLocks noChangeAspect="1" noChangeArrowheads="1"/>
          </p:cNvPicPr>
          <p:nvPr/>
        </p:nvPicPr>
        <p:blipFill>
          <a:blip r:embed="rId2" cstate="print"/>
          <a:srcRect/>
          <a:stretch>
            <a:fillRect/>
          </a:stretch>
        </p:blipFill>
        <p:spPr bwMode="auto">
          <a:xfrm>
            <a:off x="5461196" y="2316756"/>
            <a:ext cx="3378004" cy="2538385"/>
          </a:xfrm>
          <a:prstGeom prst="rect">
            <a:avLst/>
          </a:prstGeom>
          <a:noFill/>
          <a:ln w="9525">
            <a:solidFill>
              <a:schemeClr val="accent3"/>
            </a:solidFill>
            <a:miter lim="800000"/>
            <a:headEnd/>
            <a:tailEnd/>
          </a:ln>
          <a:effectLst/>
        </p:spPr>
      </p:pic>
      <p:sp>
        <p:nvSpPr>
          <p:cNvPr id="6" name="TextBox 5"/>
          <p:cNvSpPr txBox="1"/>
          <p:nvPr/>
        </p:nvSpPr>
        <p:spPr>
          <a:xfrm>
            <a:off x="457200" y="6611779"/>
            <a:ext cx="8686800" cy="246221"/>
          </a:xfrm>
          <a:prstGeom prst="rect">
            <a:avLst/>
          </a:prstGeom>
          <a:noFill/>
        </p:spPr>
        <p:txBody>
          <a:bodyPr wrap="square" rtlCol="0">
            <a:spAutoFit/>
          </a:bodyPr>
          <a:lstStyle/>
          <a:p>
            <a:pPr algn="r" defTabSz="457200"/>
            <a:r>
              <a:rPr lang="en-US" sz="1000" i="1" dirty="0">
                <a:solidFill>
                  <a:prstClr val="black"/>
                </a:solidFill>
              </a:rPr>
              <a:t>The Art of Happiness in a Troubled World. By the Dalai Lama and Howard Cutler. (2009). </a:t>
            </a:r>
            <a:r>
              <a:rPr lang="en-US" sz="1000" dirty="0">
                <a:solidFill>
                  <a:prstClr val="black"/>
                </a:solidFill>
              </a:rPr>
              <a:t>Graphic - &lt;www.buzzle.com/articles/the-role-of-values-in-wisdom.html&gt;</a:t>
            </a:r>
          </a:p>
        </p:txBody>
      </p:sp>
    </p:spTree>
    <p:extLst>
      <p:ext uri="{BB962C8B-B14F-4D97-AF65-F5344CB8AC3E}">
        <p14:creationId xmlns:p14="http://schemas.microsoft.com/office/powerpoint/2010/main" val="3463466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lstStyle/>
          <a:p>
            <a:r>
              <a:rPr lang="en-US" dirty="0" smtClean="0">
                <a:solidFill>
                  <a:schemeClr val="tx1"/>
                </a:solidFill>
              </a:rPr>
              <a:t>Schemas</a:t>
            </a:r>
            <a:endParaRPr lang="en-US" dirty="0">
              <a:solidFill>
                <a:schemeClr val="tx1"/>
              </a:solidFill>
            </a:endParaRPr>
          </a:p>
        </p:txBody>
      </p:sp>
      <p:sp>
        <p:nvSpPr>
          <p:cNvPr id="4" name="Slide Number Placeholder 3"/>
          <p:cNvSpPr>
            <a:spLocks noGrp="1"/>
          </p:cNvSpPr>
          <p:nvPr>
            <p:ph type="sldNum" sz="quarter" idx="12"/>
          </p:nvPr>
        </p:nvSpPr>
        <p:spPr/>
        <p:txBody>
          <a:bodyPr>
            <a:normAutofit fontScale="85000" lnSpcReduction="20000"/>
          </a:bodyPr>
          <a:lstStyle/>
          <a:p>
            <a:fld id="{F15A123B-C74B-4DB4-83C6-12424A7242C7}" type="slidenum">
              <a:rPr lang="en-US" smtClean="0"/>
              <a:pPr/>
              <a:t>5</a:t>
            </a:fld>
            <a:endParaRPr lang="en-US" dirty="0"/>
          </a:p>
        </p:txBody>
      </p:sp>
      <p:sp>
        <p:nvSpPr>
          <p:cNvPr id="3" name="Content Placeholder 2"/>
          <p:cNvSpPr>
            <a:spLocks noGrp="1"/>
          </p:cNvSpPr>
          <p:nvPr>
            <p:ph sz="quarter" idx="1"/>
          </p:nvPr>
        </p:nvSpPr>
        <p:spPr>
          <a:xfrm>
            <a:off x="0" y="1676400"/>
            <a:ext cx="8153400" cy="4495800"/>
          </a:xfrm>
        </p:spPr>
        <p:txBody>
          <a:bodyPr>
            <a:normAutofit fontScale="85000" lnSpcReduction="20000"/>
          </a:bodyPr>
          <a:lstStyle/>
          <a:p>
            <a:r>
              <a:rPr lang="en-US" dirty="0" smtClean="0"/>
              <a:t>They help us organize information into broader categories and conserve mental resources</a:t>
            </a:r>
          </a:p>
          <a:p>
            <a:pPr lvl="1"/>
            <a:r>
              <a:rPr lang="en-US" dirty="0" smtClean="0"/>
              <a:t>objects (e.g., “chairs”) </a:t>
            </a:r>
          </a:p>
          <a:p>
            <a:pPr lvl="1"/>
            <a:r>
              <a:rPr lang="en-US" dirty="0" smtClean="0"/>
              <a:t>behaviors (e.g., “ordering food”) </a:t>
            </a:r>
          </a:p>
          <a:p>
            <a:pPr lvl="1"/>
            <a:r>
              <a:rPr lang="en-US" dirty="0" smtClean="0"/>
              <a:t>human being (e.g., “the elderly”)</a:t>
            </a:r>
          </a:p>
          <a:p>
            <a:pPr lvl="1"/>
            <a:r>
              <a:rPr lang="en-US" dirty="0" smtClean="0"/>
              <a:t>Situational cues </a:t>
            </a:r>
          </a:p>
          <a:p>
            <a:endParaRPr lang="en-US" dirty="0" smtClean="0"/>
          </a:p>
          <a:p>
            <a:r>
              <a:rPr lang="en-US" dirty="0" smtClean="0"/>
              <a:t>Schemas and the unconscious are social.  They exist in and our shaped by our environment.</a:t>
            </a:r>
          </a:p>
          <a:p>
            <a:pPr lvl="1"/>
            <a:r>
              <a:rPr lang="en-US" dirty="0" smtClean="0"/>
              <a:t>Experiences with other people</a:t>
            </a:r>
          </a:p>
          <a:p>
            <a:pPr lvl="1"/>
            <a:r>
              <a:rPr lang="en-US" dirty="0" smtClean="0"/>
              <a:t>Perceptions of structures </a:t>
            </a:r>
          </a:p>
          <a:p>
            <a:pPr lvl="1"/>
            <a:r>
              <a:rPr lang="en-US" dirty="0" smtClean="0"/>
              <a:t>Narratives</a:t>
            </a:r>
          </a:p>
          <a:p>
            <a:pPr lvl="2"/>
            <a:r>
              <a:rPr lang="en-US" dirty="0" smtClean="0"/>
              <a:t>Stories, books, movies, media, and culture</a:t>
            </a:r>
          </a:p>
          <a:p>
            <a:endParaRPr lang="en-US" dirty="0"/>
          </a:p>
          <a:p>
            <a:endParaRPr lang="en-US" dirty="0" smtClean="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495800"/>
            <a:ext cx="3357129" cy="2215705"/>
          </a:xfrm>
          <a:prstGeom prst="rect">
            <a:avLst/>
          </a:prstGeom>
        </p:spPr>
      </p:pic>
    </p:spTree>
    <p:extLst>
      <p:ext uri="{BB962C8B-B14F-4D97-AF65-F5344CB8AC3E}">
        <p14:creationId xmlns:p14="http://schemas.microsoft.com/office/powerpoint/2010/main" val="3145770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763000" y="6629400"/>
            <a:ext cx="381000" cy="228600"/>
          </a:xfrm>
          <a:prstGeom prst="rect">
            <a:avLst/>
          </a:prstGeom>
        </p:spPr>
        <p:txBody>
          <a:bodyPr>
            <a:normAutofit fontScale="92500" lnSpcReduction="20000"/>
          </a:bodyPr>
          <a:lstStyle/>
          <a:p>
            <a:fld id="{F5129F7E-443C-4CCC-AEF0-02ECE634EE2E}" type="slidenum">
              <a:rPr lang="en-US" sz="1100">
                <a:solidFill>
                  <a:schemeClr val="tx2"/>
                </a:solidFill>
                <a:latin typeface="Calibri" pitchFamily="34" charset="0"/>
              </a:rPr>
              <a:pPr/>
              <a:t>6</a:t>
            </a:fld>
            <a:endParaRPr lang="en-US" sz="1100" dirty="0">
              <a:solidFill>
                <a:schemeClr val="tx2"/>
              </a:solidFill>
              <a:latin typeface="Calibri" pitchFamily="34" charset="0"/>
            </a:endParaRPr>
          </a:p>
        </p:txBody>
      </p:sp>
      <p:sp>
        <p:nvSpPr>
          <p:cNvPr id="151554" name="Rectangle 2"/>
          <p:cNvSpPr>
            <a:spLocks noGrp="1" noChangeArrowheads="1"/>
          </p:cNvSpPr>
          <p:nvPr>
            <p:ph type="title"/>
          </p:nvPr>
        </p:nvSpPr>
        <p:spPr/>
        <p:txBody>
          <a:bodyPr/>
          <a:lstStyle/>
          <a:p>
            <a:r>
              <a:rPr lang="en-US" dirty="0">
                <a:solidFill>
                  <a:schemeClr val="tx1"/>
                </a:solidFill>
              </a:rPr>
              <a:t>Our Unconscious Networks</a:t>
            </a:r>
          </a:p>
        </p:txBody>
      </p:sp>
      <p:sp>
        <p:nvSpPr>
          <p:cNvPr id="151555" name="Rectangle 3"/>
          <p:cNvSpPr>
            <a:spLocks noGrp="1" noChangeArrowheads="1"/>
          </p:cNvSpPr>
          <p:nvPr>
            <p:ph type="body" idx="1"/>
          </p:nvPr>
        </p:nvSpPr>
        <p:spPr/>
        <p:txBody>
          <a:bodyPr/>
          <a:lstStyle/>
          <a:p>
            <a:pPr marL="609600" indent="-609600"/>
            <a:r>
              <a:rPr lang="en-US" dirty="0"/>
              <a:t>What </a:t>
            </a:r>
            <a:r>
              <a:rPr lang="en-US" u="sng" dirty="0"/>
              <a:t>colors</a:t>
            </a:r>
            <a:r>
              <a:rPr lang="en-US" dirty="0"/>
              <a:t> are the following lines of text?</a:t>
            </a:r>
          </a:p>
          <a:p>
            <a:pPr marL="609600" indent="-609600">
              <a:buFont typeface="Wingdings" pitchFamily="2" charset="2"/>
              <a:buNone/>
            </a:pPr>
            <a:endParaRPr lang="en-US" dirty="0"/>
          </a:p>
          <a:p>
            <a:pPr marL="990600" lvl="1" indent="-533400">
              <a:buFont typeface="Wingdings" pitchFamily="2" charset="2"/>
              <a:buNone/>
            </a:pPr>
            <a:endParaRPr lang="en-US" b="1" dirty="0">
              <a:solidFill>
                <a:schemeClr val="hlink"/>
              </a:solidFill>
            </a:endParaRPr>
          </a:p>
          <a:p>
            <a:pPr marL="990600" lvl="1" indent="-533400">
              <a:buFont typeface="Wingdings" pitchFamily="2" charset="2"/>
              <a:buNone/>
            </a:pPr>
            <a:endParaRPr lang="en-US" b="1" dirty="0">
              <a:solidFill>
                <a:srgbClr val="996633"/>
              </a:solidFill>
            </a:endParaRPr>
          </a:p>
        </p:txBody>
      </p:sp>
      <p:pic>
        <p:nvPicPr>
          <p:cNvPr id="7" name="Picture 4"/>
          <p:cNvPicPr>
            <a:picLocks noChangeAspect="1" noChangeArrowheads="1"/>
          </p:cNvPicPr>
          <p:nvPr/>
        </p:nvPicPr>
        <p:blipFill>
          <a:blip r:embed="rId2" cstate="print"/>
          <a:srcRect/>
          <a:stretch>
            <a:fillRect/>
          </a:stretch>
        </p:blipFill>
        <p:spPr bwMode="auto">
          <a:xfrm>
            <a:off x="2590800" y="2743200"/>
            <a:ext cx="3429000" cy="3188676"/>
          </a:xfrm>
          <a:prstGeom prst="rect">
            <a:avLst/>
          </a:prstGeom>
          <a:noFill/>
          <a:ln w="9525">
            <a:noFill/>
            <a:miter lim="800000"/>
            <a:headEnd/>
            <a:tailEnd/>
          </a:ln>
          <a:effectLst/>
        </p:spPr>
      </p:pic>
    </p:spTree>
    <p:extLst>
      <p:ext uri="{BB962C8B-B14F-4D97-AF65-F5344CB8AC3E}">
        <p14:creationId xmlns:p14="http://schemas.microsoft.com/office/powerpoint/2010/main" val="22382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763000" y="6629400"/>
            <a:ext cx="381000" cy="228600"/>
          </a:xfrm>
          <a:prstGeom prst="rect">
            <a:avLst/>
          </a:prstGeom>
        </p:spPr>
        <p:txBody>
          <a:bodyPr>
            <a:normAutofit fontScale="92500" lnSpcReduction="20000"/>
          </a:bodyPr>
          <a:lstStyle/>
          <a:p>
            <a:fld id="{F5129F7E-443C-4CCC-AEF0-02ECE634EE2E}" type="slidenum">
              <a:rPr lang="en-US" sz="1100">
                <a:solidFill>
                  <a:schemeClr val="tx2"/>
                </a:solidFill>
                <a:latin typeface="Calibri" pitchFamily="34" charset="0"/>
              </a:rPr>
              <a:pPr/>
              <a:t>7</a:t>
            </a:fld>
            <a:endParaRPr lang="en-US" sz="1100" dirty="0">
              <a:solidFill>
                <a:schemeClr val="tx2"/>
              </a:solidFill>
              <a:latin typeface="Calibri" pitchFamily="34" charset="0"/>
            </a:endParaRPr>
          </a:p>
        </p:txBody>
      </p:sp>
      <p:sp>
        <p:nvSpPr>
          <p:cNvPr id="151554" name="Rectangle 2"/>
          <p:cNvSpPr>
            <a:spLocks noGrp="1" noChangeArrowheads="1"/>
          </p:cNvSpPr>
          <p:nvPr>
            <p:ph type="title"/>
          </p:nvPr>
        </p:nvSpPr>
        <p:spPr/>
        <p:txBody>
          <a:bodyPr/>
          <a:lstStyle/>
          <a:p>
            <a:r>
              <a:rPr lang="en-US" dirty="0" smtClean="0">
                <a:solidFill>
                  <a:schemeClr val="tx1"/>
                </a:solidFill>
              </a:rPr>
              <a:t>Same drill.</a:t>
            </a:r>
            <a:endParaRPr lang="en-US" dirty="0">
              <a:solidFill>
                <a:schemeClr val="tx1"/>
              </a:solidFill>
            </a:endParaRPr>
          </a:p>
        </p:txBody>
      </p:sp>
      <p:sp>
        <p:nvSpPr>
          <p:cNvPr id="151555" name="Rectangle 3"/>
          <p:cNvSpPr>
            <a:spLocks noGrp="1" noChangeArrowheads="1"/>
          </p:cNvSpPr>
          <p:nvPr>
            <p:ph type="body" idx="1"/>
          </p:nvPr>
        </p:nvSpPr>
        <p:spPr/>
        <p:txBody>
          <a:bodyPr/>
          <a:lstStyle/>
          <a:p>
            <a:pPr marL="609600" indent="-609600"/>
            <a:r>
              <a:rPr lang="en-US" dirty="0"/>
              <a:t>What </a:t>
            </a:r>
            <a:r>
              <a:rPr lang="en-US" u="sng" dirty="0"/>
              <a:t>colors</a:t>
            </a:r>
            <a:r>
              <a:rPr lang="en-US" dirty="0"/>
              <a:t> are the following lines of text?</a:t>
            </a:r>
          </a:p>
          <a:p>
            <a:pPr marL="609600" indent="-609600">
              <a:buFont typeface="Wingdings" pitchFamily="2" charset="2"/>
              <a:buNone/>
            </a:pPr>
            <a:endParaRPr lang="en-US" dirty="0"/>
          </a:p>
          <a:p>
            <a:pPr marL="990600" lvl="1" indent="-533400">
              <a:buFont typeface="Wingdings" pitchFamily="2" charset="2"/>
              <a:buNone/>
            </a:pPr>
            <a:endParaRPr lang="en-US" b="1" dirty="0">
              <a:solidFill>
                <a:schemeClr val="hlink"/>
              </a:solidFill>
            </a:endParaRPr>
          </a:p>
          <a:p>
            <a:pPr marL="990600" lvl="1" indent="-533400">
              <a:buFont typeface="Wingdings" pitchFamily="2" charset="2"/>
              <a:buNone/>
            </a:pPr>
            <a:endParaRPr lang="en-US" b="1" dirty="0">
              <a:solidFill>
                <a:srgbClr val="996633"/>
              </a:solidFill>
            </a:endParaRPr>
          </a:p>
        </p:txBody>
      </p:sp>
      <p:pic>
        <p:nvPicPr>
          <p:cNvPr id="151557" name="Picture 5"/>
          <p:cNvPicPr>
            <a:picLocks noChangeAspect="1" noChangeArrowheads="1"/>
          </p:cNvPicPr>
          <p:nvPr/>
        </p:nvPicPr>
        <p:blipFill>
          <a:blip r:embed="rId2" cstate="print"/>
          <a:srcRect/>
          <a:stretch>
            <a:fillRect/>
          </a:stretch>
        </p:blipFill>
        <p:spPr bwMode="auto">
          <a:xfrm>
            <a:off x="2590800" y="2667000"/>
            <a:ext cx="3521001" cy="3194538"/>
          </a:xfrm>
          <a:prstGeom prst="rect">
            <a:avLst/>
          </a:prstGeom>
          <a:noFill/>
          <a:ln w="9525">
            <a:noFill/>
            <a:miter lim="800000"/>
            <a:headEnd/>
            <a:tailEnd/>
          </a:ln>
          <a:effectLst/>
        </p:spPr>
      </p:pic>
    </p:spTree>
    <p:extLst>
      <p:ext uri="{BB962C8B-B14F-4D97-AF65-F5344CB8AC3E}">
        <p14:creationId xmlns:p14="http://schemas.microsoft.com/office/powerpoint/2010/main" val="254977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fade">
                                      <p:cBhvr>
                                        <p:cTn id="7"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3"/>
          </p:cNvPr>
          <p:cNvPicPr>
            <a:picLocks noGrp="1" noChangeAspect="1" noChangeArrowheads="1"/>
          </p:cNvPicPr>
          <p:nvPr>
            <p:ph idx="4294967295"/>
          </p:nvPr>
        </p:nvPicPr>
        <p:blipFill>
          <a:blip r:embed="rId4"/>
          <a:srcRect/>
          <a:stretch>
            <a:fillRect/>
          </a:stretch>
        </p:blipFill>
        <p:spPr>
          <a:xfrm>
            <a:off x="1219200" y="1981200"/>
            <a:ext cx="5848350" cy="3240088"/>
          </a:xfrm>
          <a:ln w="28575">
            <a:solidFill>
              <a:schemeClr val="accent3"/>
            </a:solidFill>
          </a:ln>
        </p:spPr>
      </p:pic>
      <p:sp>
        <p:nvSpPr>
          <p:cNvPr id="30724"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prstTxWarp prst="textNoShape">
              <a:avLst/>
            </a:prstTxWarp>
          </a:bodyPr>
          <a:lstStyle/>
          <a:p>
            <a:pPr algn="r"/>
            <a:endParaRPr lang="en-US" sz="1200" dirty="0">
              <a:solidFill>
                <a:srgbClr val="898989"/>
              </a:solidFill>
              <a:latin typeface="Calibri" charset="0"/>
            </a:endParaRPr>
          </a:p>
        </p:txBody>
      </p:sp>
      <p:sp>
        <p:nvSpPr>
          <p:cNvPr id="2" name="Rectangle 1"/>
          <p:cNvSpPr/>
          <p:nvPr/>
        </p:nvSpPr>
        <p:spPr>
          <a:xfrm>
            <a:off x="1447800" y="5638800"/>
            <a:ext cx="4621778" cy="369332"/>
          </a:xfrm>
          <a:prstGeom prst="rect">
            <a:avLst/>
          </a:prstGeom>
        </p:spPr>
        <p:txBody>
          <a:bodyPr wrap="none">
            <a:spAutoFit/>
          </a:bodyPr>
          <a:lstStyle/>
          <a:p>
            <a:r>
              <a:rPr lang="en-US" dirty="0"/>
              <a:t>http://</a:t>
            </a:r>
            <a:r>
              <a:rPr lang="en-US" dirty="0" err="1"/>
              <a:t>www.youtube.com</a:t>
            </a:r>
            <a:r>
              <a:rPr lang="en-US" dirty="0"/>
              <a:t>/</a:t>
            </a:r>
            <a:r>
              <a:rPr lang="en-US" dirty="0" err="1"/>
              <a:t>watch?v</a:t>
            </a:r>
            <a:r>
              <a:rPr lang="en-US" dirty="0"/>
              <a:t>=</a:t>
            </a:r>
            <a:r>
              <a:rPr lang="en-US" dirty="0" err="1"/>
              <a:t>yrqrkihlw</a:t>
            </a:r>
            <a:r>
              <a:rPr lang="en-US"/>
              <a:t>-</a:t>
            </a:r>
            <a:r>
              <a:rPr lang="en-US" smtClean="0"/>
              <a:t>s </a:t>
            </a:r>
            <a:endParaRPr lang="en-US" dirty="0"/>
          </a:p>
        </p:txBody>
      </p:sp>
      <p:sp>
        <p:nvSpPr>
          <p:cNvPr id="7" name="Title 6"/>
          <p:cNvSpPr txBox="1">
            <a:spLocks/>
          </p:cNvSpPr>
          <p:nvPr/>
        </p:nvSpPr>
        <p:spPr>
          <a:xfrm>
            <a:off x="0" y="582706"/>
            <a:ext cx="9144000" cy="788894"/>
          </a:xfrm>
          <a:prstGeom prst="rect">
            <a:avLst/>
          </a:prstGeom>
        </p:spPr>
        <p:txBody>
          <a:bodyPr vert="horz" lIns="91440" tIns="45720" rIns="91440" bIns="45720" rtlCol="0" anchor="t"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accent1"/>
                </a:solidFill>
                <a:effectLst/>
                <a:uLnTx/>
                <a:uFillTx/>
                <a:latin typeface="+mj-lt"/>
                <a:ea typeface="+mj-ea"/>
                <a:cs typeface="+mj-cs"/>
              </a:rPr>
              <a:t>Awareness Test</a:t>
            </a:r>
            <a:endParaRPr kumimoji="0" lang="en-US" sz="42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1749409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Internalized Perceptions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spcBef>
                <a:spcPts val="600"/>
              </a:spcBef>
              <a:spcAft>
                <a:spcPts val="600"/>
              </a:spcAft>
            </a:pPr>
            <a:r>
              <a:rPr lang="en-US" sz="2800" dirty="0" smtClean="0"/>
              <a:t>We unconsciously think about race even when we do not explicitly discuss it.</a:t>
            </a:r>
          </a:p>
          <a:p>
            <a:pPr marL="0" indent="0">
              <a:spcBef>
                <a:spcPts val="600"/>
              </a:spcBef>
              <a:spcAft>
                <a:spcPts val="600"/>
              </a:spcAft>
              <a:buNone/>
            </a:pPr>
            <a:endParaRPr lang="en-US" sz="2500" dirty="0" smtClean="0"/>
          </a:p>
          <a:p>
            <a:pPr>
              <a:spcBef>
                <a:spcPts val="600"/>
              </a:spcBef>
            </a:pPr>
            <a:r>
              <a:rPr lang="en-US" sz="2800" dirty="0" smtClean="0"/>
              <a:t>You can’t avoid bias by avoiding</a:t>
            </a:r>
          </a:p>
          <a:p>
            <a:pPr>
              <a:spcBef>
                <a:spcPts val="0"/>
              </a:spcBef>
              <a:spcAft>
                <a:spcPts val="600"/>
              </a:spcAft>
              <a:buNone/>
            </a:pPr>
            <a:r>
              <a:rPr lang="en-US" sz="2800" dirty="0" smtClean="0"/>
              <a:t> 	race; it does not work.</a:t>
            </a:r>
          </a:p>
          <a:p>
            <a:pPr>
              <a:spcBef>
                <a:spcPts val="0"/>
              </a:spcBef>
              <a:spcAft>
                <a:spcPts val="600"/>
              </a:spcAft>
              <a:buNone/>
            </a:pPr>
            <a:endParaRPr lang="en-US" sz="2800" dirty="0" smtClean="0"/>
          </a:p>
          <a:p>
            <a:pPr>
              <a:spcBef>
                <a:spcPts val="600"/>
              </a:spcBef>
            </a:pPr>
            <a:r>
              <a:rPr lang="en-US" sz="2800" dirty="0" smtClean="0"/>
              <a:t>Conversations about race are not </a:t>
            </a:r>
          </a:p>
          <a:p>
            <a:pPr>
              <a:spcBef>
                <a:spcPts val="0"/>
              </a:spcBef>
              <a:spcAft>
                <a:spcPts val="600"/>
              </a:spcAft>
              <a:buNone/>
            </a:pPr>
            <a:r>
              <a:rPr lang="en-US" sz="2800" dirty="0" smtClean="0"/>
              <a:t>	easy, but they are vital.</a:t>
            </a:r>
          </a:p>
          <a:p>
            <a:pPr>
              <a:spcBef>
                <a:spcPts val="0"/>
              </a:spcBef>
              <a:spcAft>
                <a:spcPts val="600"/>
              </a:spcAft>
              <a:buNone/>
            </a:pPr>
            <a:endParaRPr lang="en-US" sz="2800" dirty="0" smtClean="0"/>
          </a:p>
          <a:p>
            <a:pPr>
              <a:spcBef>
                <a:spcPts val="0"/>
              </a:spcBef>
              <a:spcAft>
                <a:spcPts val="600"/>
              </a:spcAft>
              <a:buFont typeface="Wingdings" pitchFamily="2" charset="2"/>
              <a:buChar char="q"/>
            </a:pPr>
            <a:r>
              <a:rPr lang="en-US" sz="2800" dirty="0" smtClean="0"/>
              <a:t>Environments &amp; narratives matter</a:t>
            </a:r>
          </a:p>
          <a:p>
            <a:pPr>
              <a:buNone/>
            </a:pPr>
            <a:endParaRPr lang="en-US" dirty="0" smtClean="0"/>
          </a:p>
          <a:p>
            <a:endParaRPr lang="en-US" dirty="0" smtClean="0"/>
          </a:p>
          <a:p>
            <a:endParaRPr lang="en-US" dirty="0" smtClean="0"/>
          </a:p>
          <a:p>
            <a:endParaRPr lang="en-US" dirty="0"/>
          </a:p>
        </p:txBody>
      </p:sp>
      <p:pic>
        <p:nvPicPr>
          <p:cNvPr id="4" name="Picture 5" descr="0117race173"/>
          <p:cNvPicPr>
            <a:picLocks noChangeAspect="1" noChangeArrowheads="1"/>
          </p:cNvPicPr>
          <p:nvPr/>
        </p:nvPicPr>
        <p:blipFill>
          <a:blip r:embed="rId2" cstate="print"/>
          <a:srcRect/>
          <a:stretch>
            <a:fillRect/>
          </a:stretch>
        </p:blipFill>
        <p:spPr bwMode="auto">
          <a:xfrm>
            <a:off x="5860305" y="3886200"/>
            <a:ext cx="3026431" cy="2667000"/>
          </a:xfrm>
          <a:prstGeom prst="rect">
            <a:avLst/>
          </a:prstGeom>
          <a:noFill/>
          <a:ln w="9525">
            <a:noFill/>
            <a:miter lim="800000"/>
            <a:headEnd/>
            <a:tailEnd/>
          </a:ln>
        </p:spPr>
      </p:pic>
      <p:sp>
        <p:nvSpPr>
          <p:cNvPr id="5" name="Rectangle 6"/>
          <p:cNvSpPr>
            <a:spLocks noChangeArrowheads="1"/>
          </p:cNvSpPr>
          <p:nvPr/>
        </p:nvSpPr>
        <p:spPr bwMode="auto">
          <a:xfrm>
            <a:off x="5695950" y="6583363"/>
            <a:ext cx="3219450" cy="261610"/>
          </a:xfrm>
          <a:prstGeom prst="rect">
            <a:avLst/>
          </a:prstGeom>
          <a:noFill/>
          <a:ln w="9525">
            <a:noFill/>
            <a:miter lim="800000"/>
            <a:headEnd/>
            <a:tailEnd/>
          </a:ln>
          <a:effectLst/>
        </p:spPr>
        <p:txBody>
          <a:bodyPr>
            <a:spAutoFit/>
          </a:bodyPr>
          <a:lstStyle/>
          <a:p>
            <a:pPr algn="r">
              <a:spcBef>
                <a:spcPct val="50000"/>
              </a:spcBef>
            </a:pPr>
            <a:r>
              <a:rPr lang="en-US" sz="1050" dirty="0">
                <a:latin typeface="Calibri" pitchFamily="34" charset="0"/>
              </a:rPr>
              <a:t>Source: Lester, Julius. </a:t>
            </a:r>
            <a:r>
              <a:rPr lang="en-US" sz="1050" i="1" dirty="0">
                <a:latin typeface="Calibri" pitchFamily="34" charset="0"/>
              </a:rPr>
              <a:t>Let’s Talk About Race</a:t>
            </a:r>
          </a:p>
        </p:txBody>
      </p:sp>
      <p:sp>
        <p:nvSpPr>
          <p:cNvPr id="6" name="Slide Number Placeholder 5"/>
          <p:cNvSpPr>
            <a:spLocks noGrp="1"/>
          </p:cNvSpPr>
          <p:nvPr>
            <p:ph type="sldNum" sz="quarter" idx="12"/>
          </p:nvPr>
        </p:nvSpPr>
        <p:spPr/>
        <p:txBody>
          <a:bodyPr>
            <a:normAutofit fontScale="85000" lnSpcReduction="20000"/>
          </a:bodyPr>
          <a:lstStyle/>
          <a:p>
            <a:fld id="{A8CAB451-2363-4766-8EA8-2C9324187663}" type="slidenum">
              <a:rPr lang="en-US" smtClean="0"/>
              <a:pPr/>
              <a:t>9</a:t>
            </a:fld>
            <a:endParaRPr lang="en-US" dirty="0"/>
          </a:p>
        </p:txBody>
      </p:sp>
    </p:spTree>
    <p:extLst>
      <p:ext uri="{BB962C8B-B14F-4D97-AF65-F5344CB8AC3E}">
        <p14:creationId xmlns:p14="http://schemas.microsoft.com/office/powerpoint/2010/main" val="22577127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Revolution">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3035</TotalTime>
  <Words>1076</Words>
  <Application>Microsoft Macintosh PowerPoint</Application>
  <PresentationFormat>On-screen Show (4:3)</PresentationFormat>
  <Paragraphs>225</Paragraphs>
  <Slides>26</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2_Median</vt:lpstr>
      <vt:lpstr>Revolution</vt:lpstr>
      <vt:lpstr>Document</vt:lpstr>
      <vt:lpstr>IMPLICIT BIAS</vt:lpstr>
      <vt:lpstr>Definitions</vt:lpstr>
      <vt:lpstr>Implicit Bias</vt:lpstr>
      <vt:lpstr>Neurological Origins</vt:lpstr>
      <vt:lpstr>Schemas</vt:lpstr>
      <vt:lpstr>Our Unconscious Networks</vt:lpstr>
      <vt:lpstr>Same drill.</vt:lpstr>
      <vt:lpstr>PowerPoint Presentation</vt:lpstr>
      <vt:lpstr>Internalized Perceptions</vt:lpstr>
      <vt:lpstr>Identifying &amp; Measuring Implicit Bias </vt:lpstr>
      <vt:lpstr>And how do we internalize these perceptions?</vt:lpstr>
      <vt:lpstr>Interpersonal Intervention is Needed…</vt:lpstr>
      <vt:lpstr>… but it is not enough. Implicit Bias Interacts with External Structures and Networks </vt:lpstr>
      <vt:lpstr>E.g., Implicit Bias Increases Neighborhood Segregation and Neighborhood Segregation Creates Implicit Bias</vt:lpstr>
      <vt:lpstr>PowerPoint Presentation</vt:lpstr>
      <vt:lpstr>PowerPoint Presentation</vt:lpstr>
      <vt:lpstr>Brain as a network</vt:lpstr>
      <vt:lpstr>Brain as a network</vt:lpstr>
      <vt:lpstr>Impact</vt:lpstr>
      <vt:lpstr>Interventions Should Account for Interconnectivity and Situatedness  </vt:lpstr>
      <vt:lpstr>Targeted Universalism</vt:lpstr>
      <vt:lpstr>Linked Fates</vt:lpstr>
      <vt:lpstr>PowerPoint Presentation</vt:lpstr>
      <vt:lpstr>Must Expand the Circle of Human Concern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c:creator>
  <cp:lastModifiedBy>john a. powell</cp:lastModifiedBy>
  <cp:revision>50</cp:revision>
  <dcterms:created xsi:type="dcterms:W3CDTF">2012-11-15T17:39:32Z</dcterms:created>
  <dcterms:modified xsi:type="dcterms:W3CDTF">2014-03-20T18:21:59Z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-1410354239</vt:i4>
  </property>
  <property fmtid="{D5CDD505-2E9C-101B-9397-08002B2CF9AE}" pid="3" name="_NewReviewCycle">
    <vt:lpwstr/>
  </property>
  <property fmtid="{D5CDD505-2E9C-101B-9397-08002B2CF9AE}" pid="4" name="_EmailSubject">
    <vt:lpwstr>john powell on his way</vt:lpwstr>
  </property>
  <property fmtid="{D5CDD505-2E9C-101B-9397-08002B2CF9AE}" pid="5" name="_AuthorEmail">
    <vt:lpwstr>nivosoa@consumerhealthfdn.org</vt:lpwstr>
  </property>
  <property fmtid="{D5CDD505-2E9C-101B-9397-08002B2CF9AE}" pid="6" name="_AuthorEmailDisplayName">
    <vt:lpwstr>Nivosoa Robjhon</vt:lpwstr>
  </property>
</Properties>
</file>