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81" r:id="rId3"/>
    <p:sldId id="283" r:id="rId4"/>
    <p:sldId id="284" r:id="rId5"/>
    <p:sldId id="271" r:id="rId6"/>
    <p:sldId id="285" r:id="rId7"/>
    <p:sldId id="286" r:id="rId8"/>
    <p:sldId id="287" r:id="rId9"/>
    <p:sldId id="288" r:id="rId10"/>
    <p:sldId id="289" r:id="rId11"/>
    <p:sldId id="274" r:id="rId12"/>
    <p:sldId id="276" r:id="rId13"/>
    <p:sldId id="277" r:id="rId14"/>
    <p:sldId id="272" r:id="rId15"/>
    <p:sldId id="273" r:id="rId16"/>
    <p:sldId id="258" r:id="rId17"/>
    <p:sldId id="262" r:id="rId18"/>
    <p:sldId id="290" r:id="rId19"/>
    <p:sldId id="292" r:id="rId20"/>
    <p:sldId id="293" r:id="rId21"/>
    <p:sldId id="295" r:id="rId22"/>
    <p:sldId id="296" r:id="rId23"/>
    <p:sldId id="305" r:id="rId24"/>
    <p:sldId id="306" r:id="rId25"/>
    <p:sldId id="307" r:id="rId26"/>
    <p:sldId id="298" r:id="rId27"/>
    <p:sldId id="299" r:id="rId28"/>
    <p:sldId id="300" r:id="rId29"/>
    <p:sldId id="301" r:id="rId30"/>
    <p:sldId id="302" r:id="rId31"/>
    <p:sldId id="303" r:id="rId32"/>
    <p:sldId id="304" r:id="rId33"/>
    <p:sldId id="313" r:id="rId34"/>
    <p:sldId id="314" r:id="rId35"/>
    <p:sldId id="308" r:id="rId36"/>
    <p:sldId id="309" r:id="rId37"/>
    <p:sldId id="310" r:id="rId38"/>
    <p:sldId id="311" r:id="rId39"/>
    <p:sldId id="280" r:id="rId40"/>
    <p:sldId id="316" r:id="rId41"/>
    <p:sldId id="315" r:id="rId42"/>
    <p:sldId id="319" r:id="rId43"/>
    <p:sldId id="320" r:id="rId44"/>
    <p:sldId id="31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42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310C09-B544-45C2-9021-1BCB2E29CDA4}" type="datetimeFigureOut">
              <a:rPr lang="en-US" smtClean="0"/>
              <a:t>9/17/2012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B571B2-9940-481D-9806-B41C4BD66F6B}" type="slidenum">
              <a:rPr lang="en-US" smtClean="0"/>
              <a:t>‹#›</a:t>
            </a:fld>
            <a:endParaRPr lang="en-US"/>
          </a:p>
        </p:txBody>
      </p:sp>
    </p:spTree>
    <p:extLst>
      <p:ext uri="{BB962C8B-B14F-4D97-AF65-F5344CB8AC3E}">
        <p14:creationId xmlns:p14="http://schemas.microsoft.com/office/powerpoint/2010/main" val="397072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latin typeface="Arial" pitchFamily="34" charset="0"/>
            </a:endParaRPr>
          </a:p>
        </p:txBody>
      </p:sp>
      <p:sp>
        <p:nvSpPr>
          <p:cNvPr id="80900" name="Slide Number Placeholder 3"/>
          <p:cNvSpPr>
            <a:spLocks noGrp="1"/>
          </p:cNvSpPr>
          <p:nvPr>
            <p:ph type="sldNum" sz="quarter" idx="5"/>
          </p:nvPr>
        </p:nvSpPr>
        <p:spPr>
          <a:noFill/>
        </p:spPr>
        <p:txBody>
          <a:bodyPr/>
          <a:lstStyle/>
          <a:p>
            <a:fld id="{B898C22C-F758-4C29-B810-8E5D0412252E}" type="slidenum">
              <a:rPr lang="en-US" smtClean="0">
                <a:latin typeface="Arial" pitchFamily="34" charset="0"/>
              </a:rPr>
              <a:pPr/>
              <a:t>14</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1686311-A39E-407A-922C-96C306300A80}" type="datetimeFigureOut">
              <a:rPr lang="en-US" smtClean="0"/>
              <a:t>9/17/2012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05AD7C7-15BA-4780-B351-74C9D2DC35D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686311-A39E-407A-922C-96C306300A80}" type="datetimeFigureOut">
              <a:rPr lang="en-US" smtClean="0"/>
              <a:t>9/17/2012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5AD7C7-15BA-4780-B351-74C9D2DC35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686311-A39E-407A-922C-96C306300A80}" type="datetimeFigureOut">
              <a:rPr lang="en-US" smtClean="0"/>
              <a:t>9/17/2012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5AD7C7-15BA-4780-B351-74C9D2DC35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686311-A39E-407A-922C-96C306300A80}" type="datetimeFigureOut">
              <a:rPr lang="en-US" smtClean="0"/>
              <a:t>9/17/2012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5AD7C7-15BA-4780-B351-74C9D2DC35D2}"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1686311-A39E-407A-922C-96C306300A80}" type="datetimeFigureOut">
              <a:rPr lang="en-US" smtClean="0"/>
              <a:t>9/17/2012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5AD7C7-15BA-4780-B351-74C9D2DC35D2}"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1686311-A39E-407A-922C-96C306300A80}" type="datetimeFigureOut">
              <a:rPr lang="en-US" smtClean="0"/>
              <a:t>9/17/2012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05AD7C7-15BA-4780-B351-74C9D2DC35D2}"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1686311-A39E-407A-922C-96C306300A80}" type="datetimeFigureOut">
              <a:rPr lang="en-US" smtClean="0"/>
              <a:t>9/17/2012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05AD7C7-15BA-4780-B351-74C9D2DC35D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1686311-A39E-407A-922C-96C306300A80}" type="datetimeFigureOut">
              <a:rPr lang="en-US" smtClean="0"/>
              <a:t>9/17/2012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05AD7C7-15BA-4780-B351-74C9D2DC35D2}"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1686311-A39E-407A-922C-96C306300A80}" type="datetimeFigureOut">
              <a:rPr lang="en-US" smtClean="0"/>
              <a:t>9/17/2012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05AD7C7-15BA-4780-B351-74C9D2DC35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1686311-A39E-407A-922C-96C306300A80}" type="datetimeFigureOut">
              <a:rPr lang="en-US" smtClean="0"/>
              <a:t>9/17/2012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05AD7C7-15BA-4780-B351-74C9D2DC35D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1686311-A39E-407A-922C-96C306300A80}" type="datetimeFigureOut">
              <a:rPr lang="en-US" smtClean="0"/>
              <a:t>9/17/2012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05AD7C7-15BA-4780-B351-74C9D2DC35D2}"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1686311-A39E-407A-922C-96C306300A80}" type="datetimeFigureOut">
              <a:rPr lang="en-US" smtClean="0"/>
              <a:t>9/17/2012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05AD7C7-15BA-4780-B351-74C9D2DC35D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embed/XwXqd-UxHc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3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5.jpeg"/><Relationship Id="rId7"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4.png"/><Relationship Id="rId4" Type="http://schemas.openxmlformats.org/officeDocument/2006/relationships/image" Target="../media/image16.jpeg"/><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jpeg"/><Relationship Id="rId7" Type="http://schemas.openxmlformats.org/officeDocument/2006/relationships/image" Target="../media/image23.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8.png"/><Relationship Id="rId4" Type="http://schemas.openxmlformats.org/officeDocument/2006/relationships/image" Target="../media/image18.jpeg"/><Relationship Id="rId9"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498" y="1676400"/>
            <a:ext cx="7772400" cy="1829761"/>
          </a:xfrm>
        </p:spPr>
        <p:txBody>
          <a:bodyPr>
            <a:normAutofit fontScale="90000"/>
          </a:bodyPr>
          <a:lstStyle/>
          <a:p>
            <a:r>
              <a:rPr lang="en-US" i="1" dirty="0" smtClean="0"/>
              <a:t>Fisher v. Texas </a:t>
            </a:r>
            <a:r>
              <a:rPr lang="en-US" dirty="0" smtClean="0"/>
              <a:t>and the Future of Affirmative Action</a:t>
            </a:r>
            <a:endParaRPr lang="en-US" dirty="0"/>
          </a:p>
        </p:txBody>
      </p:sp>
      <p:sp>
        <p:nvSpPr>
          <p:cNvPr id="3" name="Subtitle 2"/>
          <p:cNvSpPr>
            <a:spLocks noGrp="1"/>
          </p:cNvSpPr>
          <p:nvPr>
            <p:ph type="subTitle" idx="1"/>
          </p:nvPr>
        </p:nvSpPr>
        <p:spPr/>
        <p:txBody>
          <a:bodyPr>
            <a:normAutofit fontScale="70000" lnSpcReduction="20000"/>
          </a:bodyPr>
          <a:lstStyle/>
          <a:p>
            <a:r>
              <a:rPr lang="en-US" i="1" dirty="0" smtClean="0"/>
              <a:t>Stephen </a:t>
            </a:r>
            <a:r>
              <a:rPr lang="en-US" i="1" dirty="0" err="1" smtClean="0"/>
              <a:t>Menendian</a:t>
            </a:r>
            <a:r>
              <a:rPr lang="en-US" i="1" dirty="0" smtClean="0"/>
              <a:t>,</a:t>
            </a:r>
          </a:p>
          <a:p>
            <a:r>
              <a:rPr lang="en-US" i="1" dirty="0" smtClean="0"/>
              <a:t>Assistant Director,</a:t>
            </a:r>
            <a:endParaRPr lang="en-US" i="1" dirty="0" smtClean="0"/>
          </a:p>
          <a:p>
            <a:r>
              <a:rPr lang="en-US" i="1" dirty="0" smtClean="0"/>
              <a:t>Haas Diversity Research Center (HDRC)</a:t>
            </a:r>
            <a:endParaRPr lang="en-US" i="1" dirty="0" smtClean="0"/>
          </a:p>
          <a:p>
            <a:r>
              <a:rPr lang="en-US" i="1" dirty="0" smtClean="0"/>
              <a:t>September 18, 2012</a:t>
            </a:r>
            <a:endParaRPr lang="en-US"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3136" y="5791200"/>
            <a:ext cx="29051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04800"/>
            <a:ext cx="18288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540750" cy="4498975"/>
          </a:xfrm>
        </p:spPr>
        <p:txBody>
          <a:bodyPr>
            <a:normAutofit fontScale="92500" lnSpcReduction="10000"/>
          </a:bodyPr>
          <a:lstStyle/>
          <a:p>
            <a:pPr>
              <a:defRPr/>
            </a:pPr>
            <a:endParaRPr lang="en-US" dirty="0" smtClean="0"/>
          </a:p>
          <a:p>
            <a:pPr lvl="1">
              <a:defRPr/>
            </a:pPr>
            <a:r>
              <a:rPr lang="en-US" dirty="0" smtClean="0"/>
              <a:t>Almost 1 in 6 black and Latino students are hyper-segregated, and attend schools in which the student body is 99-100% minority.</a:t>
            </a:r>
          </a:p>
          <a:p>
            <a:pPr lvl="1">
              <a:defRPr/>
            </a:pPr>
            <a:endParaRPr lang="en-US" dirty="0" smtClean="0"/>
          </a:p>
          <a:p>
            <a:pPr lvl="1">
              <a:defRPr/>
            </a:pPr>
            <a:r>
              <a:rPr lang="en-US" dirty="0" smtClean="0"/>
              <a:t>Nearly 40% of black and Latino students attend ‘intensely segregated schools,’ in which 90-100% of the students are minority.</a:t>
            </a:r>
          </a:p>
          <a:p>
            <a:pPr lvl="1">
              <a:defRPr/>
            </a:pPr>
            <a:endParaRPr lang="en-US" dirty="0" smtClean="0"/>
          </a:p>
          <a:p>
            <a:pPr lvl="1">
              <a:defRPr/>
            </a:pPr>
            <a:r>
              <a:rPr lang="en-US" dirty="0" smtClean="0"/>
              <a:t>Whites are the most isolated group of students.  The typical white student attends a school that is 80% white, which is much higher than their share of overall public school enrollment.</a:t>
            </a:r>
          </a:p>
          <a:p>
            <a:pPr lvl="1">
              <a:defRPr/>
            </a:pPr>
            <a:endParaRPr lang="en-US" dirty="0" smtClean="0"/>
          </a:p>
          <a:p>
            <a:pPr>
              <a:defRPr/>
            </a:pPr>
            <a:endParaRPr lang="en-US" dirty="0" smtClean="0"/>
          </a:p>
          <a:p>
            <a:pPr>
              <a:defRPr/>
            </a:pPr>
            <a:endParaRPr lang="en-US" dirty="0"/>
          </a:p>
        </p:txBody>
      </p:sp>
      <p:sp>
        <p:nvSpPr>
          <p:cNvPr id="3" name="Title 2"/>
          <p:cNvSpPr>
            <a:spLocks noGrp="1"/>
          </p:cNvSpPr>
          <p:nvPr>
            <p:ph type="title"/>
          </p:nvPr>
        </p:nvSpPr>
        <p:spPr/>
        <p:txBody>
          <a:bodyPr/>
          <a:lstStyle/>
          <a:p>
            <a:pPr>
              <a:defRPr/>
            </a:pPr>
            <a:r>
              <a:rPr lang="en-US" dirty="0" smtClean="0"/>
              <a:t>And yet…</a:t>
            </a:r>
            <a:endParaRPr lang="en-US" dirty="0"/>
          </a:p>
        </p:txBody>
      </p:sp>
    </p:spTree>
    <p:extLst>
      <p:ext uri="{BB962C8B-B14F-4D97-AF65-F5344CB8AC3E}">
        <p14:creationId xmlns:p14="http://schemas.microsoft.com/office/powerpoint/2010/main" val="17659223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Disparities in Higher Ed</a:t>
            </a:r>
            <a:endParaRPr lang="en-US" dirty="0"/>
          </a:p>
        </p:txBody>
      </p:sp>
      <p:sp>
        <p:nvSpPr>
          <p:cNvPr id="3" name="Content Placeholder 2"/>
          <p:cNvSpPr>
            <a:spLocks noGrp="1"/>
          </p:cNvSpPr>
          <p:nvPr>
            <p:ph idx="1"/>
          </p:nvPr>
        </p:nvSpPr>
        <p:spPr/>
        <p:txBody>
          <a:bodyPr/>
          <a:lstStyle/>
          <a:p>
            <a:pPr marL="365760" lvl="1" indent="-256032">
              <a:spcBef>
                <a:spcPts val="400"/>
              </a:spcBef>
              <a:buSzPct val="68000"/>
              <a:buFont typeface="Wingdings 3"/>
              <a:buChar char=""/>
            </a:pPr>
            <a:r>
              <a:rPr lang="en-US" sz="2400" dirty="0" smtClean="0"/>
              <a:t>in 2003, white college students received 70% of college degrees.  </a:t>
            </a:r>
          </a:p>
          <a:p>
            <a:pPr marL="603504" lvl="2" indent="-256032">
              <a:spcBef>
                <a:spcPts val="400"/>
              </a:spcBef>
              <a:buSzPct val="68000"/>
              <a:buFont typeface="Wingdings 3"/>
              <a:buChar char=""/>
            </a:pPr>
            <a:r>
              <a:rPr lang="en-US" sz="2200" dirty="0" smtClean="0"/>
              <a:t>Black  students earned 8.7% of college degrees that year, despite being 13% of the population</a:t>
            </a:r>
          </a:p>
          <a:p>
            <a:pPr marL="603504" lvl="2" indent="-256032">
              <a:spcBef>
                <a:spcPts val="400"/>
              </a:spcBef>
              <a:buSzPct val="68000"/>
              <a:buFont typeface="Wingdings 3"/>
              <a:buChar char=""/>
            </a:pPr>
            <a:r>
              <a:rPr lang="en-US" sz="2200" dirty="0" smtClean="0"/>
              <a:t>Rates of 6.3 for Hispanics, and 6.2% for Asians.</a:t>
            </a:r>
          </a:p>
          <a:p>
            <a:pPr marL="365760" lvl="1" indent="-256032">
              <a:spcBef>
                <a:spcPts val="400"/>
              </a:spcBef>
              <a:buSzPct val="68000"/>
              <a:buFont typeface="Wingdings 3"/>
              <a:buChar char=""/>
            </a:pPr>
            <a:r>
              <a:rPr lang="en-US" sz="2400" dirty="0" smtClean="0"/>
              <a:t>74% of the students at the 146 most selective 4-year colleges and universities in the US come from the top SES quarter of American families, compared to only 3% who come from the bottom quarter.  </a:t>
            </a:r>
          </a:p>
          <a:p>
            <a:pPr marL="365760" lvl="1" indent="-256032">
              <a:spcBef>
                <a:spcPts val="400"/>
              </a:spcBef>
              <a:buSzPct val="68000"/>
              <a:buFont typeface="Wingdings 3"/>
              <a:buChar char=""/>
            </a:pPr>
            <a:endParaRPr lang="en-US" sz="2400"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lvl="2" indent="-342900">
              <a:defRPr/>
            </a:pPr>
            <a:r>
              <a:rPr lang="en-US" sz="2500" dirty="0" smtClean="0"/>
              <a:t>There is a profound relationship between poverty and racial segregation that particularly harms students of color.</a:t>
            </a:r>
          </a:p>
          <a:p>
            <a:pPr marL="800100" lvl="3" indent="-342900">
              <a:defRPr/>
            </a:pPr>
            <a:r>
              <a:rPr lang="en-US" sz="2500" dirty="0" smtClean="0"/>
              <a:t>Only 1/5 of the schools with less than 10% black or Latino populations are high poverty schools.   </a:t>
            </a:r>
          </a:p>
          <a:p>
            <a:pPr marL="278892" lvl="1" indent="-342900">
              <a:defRPr/>
            </a:pPr>
            <a:r>
              <a:rPr lang="en-US" sz="2700" dirty="0" smtClean="0">
                <a:effectLst>
                  <a:outerShdw blurRad="38100" dist="38100" dir="2700000" algn="tl">
                    <a:srgbClr val="C0C0C0"/>
                  </a:outerShdw>
                </a:effectLst>
              </a:rPr>
              <a:t>3 of 4 persons living in concentrated poverty are Black or Latino even there are more poor whites in absolute numbers.  </a:t>
            </a:r>
          </a:p>
          <a:p>
            <a:pPr marL="278892" lvl="1" indent="-342900">
              <a:defRPr/>
            </a:pPr>
            <a:r>
              <a:rPr lang="en-US" sz="2700" dirty="0" smtClean="0">
                <a:effectLst>
                  <a:outerShdw blurRad="38100" dist="38100" dir="2700000" algn="tl">
                    <a:srgbClr val="C0C0C0"/>
                  </a:outerShdw>
                </a:effectLst>
              </a:rPr>
              <a:t>No wonder there is a pipeline problem…</a:t>
            </a:r>
            <a:endParaRPr lang="en-US" sz="2700" dirty="0" smtClean="0"/>
          </a:p>
          <a:p>
            <a:endParaRPr lang="en-US" sz="2500" dirty="0"/>
          </a:p>
        </p:txBody>
      </p:sp>
      <p:sp>
        <p:nvSpPr>
          <p:cNvPr id="3" name="Title 2"/>
          <p:cNvSpPr>
            <a:spLocks noGrp="1"/>
          </p:cNvSpPr>
          <p:nvPr>
            <p:ph type="title"/>
          </p:nvPr>
        </p:nvSpPr>
        <p:spPr/>
        <p:txBody>
          <a:bodyPr/>
          <a:lstStyle/>
          <a:p>
            <a:r>
              <a:rPr lang="en-US" dirty="0" smtClean="0"/>
              <a:t>Race and Concentrated Poverty</a:t>
            </a:r>
            <a:endParaRPr lang="en-US" dirty="0"/>
          </a:p>
        </p:txBody>
      </p:sp>
      <p:pic>
        <p:nvPicPr>
          <p:cNvPr id="4" name="Picture 4" descr="MCBD19628_0000[1]"/>
          <p:cNvPicPr>
            <a:picLocks noChangeAspect="1" noChangeArrowheads="1"/>
          </p:cNvPicPr>
          <p:nvPr/>
        </p:nvPicPr>
        <p:blipFill>
          <a:blip r:embed="rId2" cstate="print"/>
          <a:srcRect/>
          <a:stretch>
            <a:fillRect/>
          </a:stretch>
        </p:blipFill>
        <p:spPr bwMode="auto">
          <a:xfrm>
            <a:off x="0" y="5867400"/>
            <a:ext cx="1677988" cy="990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Standardized tests do not measure intelligence.  They measure developed skills.</a:t>
            </a:r>
          </a:p>
          <a:p>
            <a:r>
              <a:rPr lang="en-US" dirty="0" smtClean="0"/>
              <a:t>Standardized Tests like SAT, LSAT, etc are poor predictors of student performance.</a:t>
            </a:r>
          </a:p>
          <a:p>
            <a:r>
              <a:rPr lang="en-US" dirty="0" smtClean="0"/>
              <a:t>Standardized tests measure family, and especially intergenerational wealth.  </a:t>
            </a:r>
          </a:p>
          <a:p>
            <a:pPr lvl="1"/>
            <a:r>
              <a:rPr lang="en-US" dirty="0" smtClean="0"/>
              <a:t>If you want to admit upper-middle class white students, you should use standardized tests in admissions.   SAT is a boost for these students.  </a:t>
            </a:r>
          </a:p>
          <a:p>
            <a:endParaRPr lang="en-US" dirty="0" smtClean="0"/>
          </a:p>
          <a:p>
            <a:endParaRPr lang="en-US" dirty="0" smtClean="0"/>
          </a:p>
          <a:p>
            <a:pPr lvl="1"/>
            <a:endParaRPr lang="en-US" dirty="0"/>
          </a:p>
        </p:txBody>
      </p:sp>
      <p:sp>
        <p:nvSpPr>
          <p:cNvPr id="3" name="Title 2"/>
          <p:cNvSpPr>
            <a:spLocks noGrp="1"/>
          </p:cNvSpPr>
          <p:nvPr>
            <p:ph type="title"/>
          </p:nvPr>
        </p:nvSpPr>
        <p:spPr/>
        <p:txBody>
          <a:bodyPr/>
          <a:lstStyle/>
          <a:p>
            <a:r>
              <a:rPr lang="en-US" dirty="0" err="1" smtClean="0"/>
              <a:t>Testocracy</a:t>
            </a:r>
            <a:endParaRPr lang="en-US" dirty="0"/>
          </a:p>
        </p:txBody>
      </p:sp>
      <p:pic>
        <p:nvPicPr>
          <p:cNvPr id="4" name="Picture 4" descr="MPj04014160000[1]"/>
          <p:cNvPicPr>
            <a:picLocks noChangeAspect="1" noChangeArrowheads="1"/>
          </p:cNvPicPr>
          <p:nvPr/>
        </p:nvPicPr>
        <p:blipFill>
          <a:blip r:embed="rId2" cstate="print"/>
          <a:srcRect/>
          <a:stretch>
            <a:fillRect/>
          </a:stretch>
        </p:blipFill>
        <p:spPr bwMode="auto">
          <a:xfrm>
            <a:off x="0" y="5447210"/>
            <a:ext cx="1828800" cy="141078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The Courage of Kelley Williams-</a:t>
            </a:r>
            <a:r>
              <a:rPr lang="en-US" dirty="0" err="1" smtClean="0"/>
              <a:t>Bolar</a:t>
            </a:r>
            <a:endParaRPr lang="en-US" dirty="0"/>
          </a:p>
        </p:txBody>
      </p:sp>
      <p:pic>
        <p:nvPicPr>
          <p:cNvPr id="30723" name="Picture 2">
            <a:hlinkClick r:id="rId3"/>
          </p:cNvPr>
          <p:cNvPicPr>
            <a:picLocks noChangeAspect="1" noChangeArrowheads="1"/>
          </p:cNvPicPr>
          <p:nvPr/>
        </p:nvPicPr>
        <p:blipFill>
          <a:blip r:embed="rId4" cstate="print"/>
          <a:srcRect/>
          <a:stretch>
            <a:fillRect/>
          </a:stretch>
        </p:blipFill>
        <p:spPr bwMode="auto">
          <a:xfrm>
            <a:off x="838200" y="1219200"/>
            <a:ext cx="7577138" cy="434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0"/>
            <a:ext cx="1482969" cy="1752600"/>
          </a:xfrm>
          <a:prstGeom prst="rect">
            <a:avLst/>
          </a:prstGeom>
          <a:noFill/>
          <a:ln w="9525">
            <a:noFill/>
            <a:miter lim="800000"/>
            <a:headEnd/>
            <a:tailEnd/>
          </a:ln>
        </p:spPr>
      </p:pic>
      <p:sp>
        <p:nvSpPr>
          <p:cNvPr id="5" name="Rounded Rectangular Callout 4"/>
          <p:cNvSpPr/>
          <p:nvPr/>
        </p:nvSpPr>
        <p:spPr>
          <a:xfrm>
            <a:off x="1828800" y="304800"/>
            <a:ext cx="7315200" cy="1371600"/>
          </a:xfrm>
          <a:prstGeom prst="wedgeRoundRectCallout">
            <a:avLst>
              <a:gd name="adj1" fmla="val -54099"/>
              <a:gd name="adj2" fmla="val 194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Universities</a:t>
            </a:r>
            <a:r>
              <a:rPr lang="en-US" sz="2000" dirty="0"/>
              <a:t>, and in particular, law schools, represent the training ground for a large number of our Nation’s </a:t>
            </a:r>
            <a:r>
              <a:rPr lang="en-US" sz="2000" dirty="0" smtClean="0"/>
              <a:t>leaders.  </a:t>
            </a:r>
            <a:endParaRPr lang="en-US" sz="2000" dirty="0"/>
          </a:p>
        </p:txBody>
      </p:sp>
      <p:sp>
        <p:nvSpPr>
          <p:cNvPr id="6" name="Rounded Rectangular Callout 5"/>
          <p:cNvSpPr/>
          <p:nvPr/>
        </p:nvSpPr>
        <p:spPr>
          <a:xfrm>
            <a:off x="609600" y="2362200"/>
            <a:ext cx="8305800" cy="3810000"/>
          </a:xfrm>
          <a:prstGeom prst="wedgeRoundRectCallout">
            <a:avLst>
              <a:gd name="adj1" fmla="val -37863"/>
              <a:gd name="adj2" fmla="val -669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In order to cultivate a set of leaders with legitimacy in the eyes of the citizenry, it is necessary that the path to leadership be visibly open to talented and qualified individuals of every race and ethnicity. </a:t>
            </a:r>
          </a:p>
          <a:p>
            <a:pPr algn="ctr"/>
            <a:endParaRPr lang="en-US" sz="2200" dirty="0"/>
          </a:p>
          <a:p>
            <a:pPr algn="ctr"/>
            <a:r>
              <a:rPr lang="en-US" sz="2200" dirty="0" smtClean="0"/>
              <a:t>….so that all members of our heterogeneous society may participate in the educational institutions that provide the training and education necessary to succeed in America.</a:t>
            </a:r>
            <a:endParaRPr lang="en-US" sz="2200" dirty="0"/>
          </a:p>
        </p:txBody>
      </p:sp>
      <p:sp>
        <p:nvSpPr>
          <p:cNvPr id="7" name="TextBox 6"/>
          <p:cNvSpPr txBox="1"/>
          <p:nvPr/>
        </p:nvSpPr>
        <p:spPr>
          <a:xfrm>
            <a:off x="0" y="1752600"/>
            <a:ext cx="1447800" cy="646331"/>
          </a:xfrm>
          <a:prstGeom prst="rect">
            <a:avLst/>
          </a:prstGeom>
          <a:noFill/>
        </p:spPr>
        <p:txBody>
          <a:bodyPr wrap="square" rtlCol="0">
            <a:spAutoFit/>
          </a:bodyPr>
          <a:lstStyle/>
          <a:p>
            <a:r>
              <a:rPr lang="en-US" dirty="0" smtClean="0"/>
              <a:t>Justice O’Connor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69CE21-F2DD-4952-A4B5-736DFB70203F}" type="slidenum">
              <a:rPr lang="en-US"/>
              <a:pPr/>
              <a:t>16</a:t>
            </a:fld>
            <a:endParaRPr lang="en-US"/>
          </a:p>
        </p:txBody>
      </p:sp>
      <p:sp>
        <p:nvSpPr>
          <p:cNvPr id="121858" name="Rectangle 2"/>
          <p:cNvSpPr>
            <a:spLocks noGrp="1" noChangeArrowheads="1"/>
          </p:cNvSpPr>
          <p:nvPr>
            <p:ph type="title"/>
          </p:nvPr>
        </p:nvSpPr>
        <p:spPr/>
        <p:txBody>
          <a:bodyPr/>
          <a:lstStyle/>
          <a:p>
            <a:r>
              <a:rPr lang="en-US"/>
              <a:t>Challenges to Diversity</a:t>
            </a:r>
          </a:p>
        </p:txBody>
      </p:sp>
      <p:sp>
        <p:nvSpPr>
          <p:cNvPr id="121859" name="Rectangle 3"/>
          <p:cNvSpPr>
            <a:spLocks noGrp="1" noChangeArrowheads="1"/>
          </p:cNvSpPr>
          <p:nvPr>
            <p:ph type="body" idx="1"/>
          </p:nvPr>
        </p:nvSpPr>
        <p:spPr/>
        <p:txBody>
          <a:bodyPr>
            <a:normAutofit fontScale="92500" lnSpcReduction="10000"/>
          </a:bodyPr>
          <a:lstStyle/>
          <a:p>
            <a:pPr>
              <a:lnSpc>
                <a:spcPct val="90000"/>
              </a:lnSpc>
            </a:pPr>
            <a:r>
              <a:rPr lang="en-US" dirty="0"/>
              <a:t>Diversity often comes under attack as an assault on </a:t>
            </a:r>
            <a:r>
              <a:rPr lang="en-US" dirty="0" smtClean="0"/>
              <a:t>merit, as measured or conceived of largely by standardized tests.</a:t>
            </a:r>
          </a:p>
          <a:p>
            <a:pPr>
              <a:lnSpc>
                <a:spcPct val="90000"/>
              </a:lnSpc>
            </a:pPr>
            <a:endParaRPr lang="en-US" dirty="0" smtClean="0"/>
          </a:p>
          <a:p>
            <a:pPr>
              <a:lnSpc>
                <a:spcPct val="90000"/>
              </a:lnSpc>
            </a:pPr>
            <a:r>
              <a:rPr lang="en-US" dirty="0" smtClean="0"/>
              <a:t>Individual </a:t>
            </a:r>
            <a:r>
              <a:rPr lang="en-US" dirty="0"/>
              <a:t>merit focuses on using these past achievements as predictors of future </a:t>
            </a:r>
            <a:r>
              <a:rPr lang="en-US" dirty="0" smtClean="0"/>
              <a:t>success</a:t>
            </a:r>
          </a:p>
          <a:p>
            <a:pPr>
              <a:lnSpc>
                <a:spcPct val="90000"/>
              </a:lnSpc>
            </a:pPr>
            <a:endParaRPr lang="en-US" dirty="0" smtClean="0"/>
          </a:p>
          <a:p>
            <a:pPr>
              <a:lnSpc>
                <a:spcPct val="90000"/>
              </a:lnSpc>
            </a:pPr>
            <a:r>
              <a:rPr lang="en-US" dirty="0" smtClean="0"/>
              <a:t>The graduates at the University of Michigan Law School who are most likely to fulfill the educational mission of the University – doing public service, mentoring younger attorneys, serving on community boards -- were the black and Latino beneficiaries of affirmative action.</a:t>
            </a:r>
            <a:endParaRPr lang="en-US" dirty="0"/>
          </a:p>
        </p:txBody>
      </p:sp>
      <p:pic>
        <p:nvPicPr>
          <p:cNvPr id="5" name="Picture 4" descr="MPj04011210000[1]"/>
          <p:cNvPicPr>
            <a:picLocks noChangeAspect="1" noChangeArrowheads="1"/>
          </p:cNvPicPr>
          <p:nvPr/>
        </p:nvPicPr>
        <p:blipFill>
          <a:blip r:embed="rId2" cstate="print"/>
          <a:srcRect/>
          <a:stretch>
            <a:fillRect/>
          </a:stretch>
        </p:blipFill>
        <p:spPr bwMode="auto">
          <a:xfrm>
            <a:off x="0" y="5943600"/>
            <a:ext cx="990600" cy="91440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5712B204-634B-403D-B8E8-0DC3C996E749}" type="slidenum">
              <a:rPr lang="en-US"/>
              <a:pPr/>
              <a:t>17</a:t>
            </a:fld>
            <a:endParaRPr lang="en-US"/>
          </a:p>
        </p:txBody>
      </p:sp>
      <p:sp>
        <p:nvSpPr>
          <p:cNvPr id="128004" name="Rectangle 4"/>
          <p:cNvSpPr>
            <a:spLocks noGrp="1" noChangeArrowheads="1"/>
          </p:cNvSpPr>
          <p:nvPr>
            <p:ph type="title"/>
          </p:nvPr>
        </p:nvSpPr>
        <p:spPr/>
        <p:txBody>
          <a:bodyPr>
            <a:normAutofit fontScale="90000"/>
          </a:bodyPr>
          <a:lstStyle/>
          <a:p>
            <a:r>
              <a:rPr lang="en-US" sz="4000" dirty="0" err="1" smtClean="0"/>
              <a:t>Testocratic</a:t>
            </a:r>
            <a:r>
              <a:rPr lang="en-US" sz="4000" dirty="0" smtClean="0"/>
              <a:t> </a:t>
            </a:r>
            <a:r>
              <a:rPr lang="en-US" sz="4000" dirty="0"/>
              <a:t>Versus Democratic Merit</a:t>
            </a:r>
          </a:p>
        </p:txBody>
      </p:sp>
      <p:sp>
        <p:nvSpPr>
          <p:cNvPr id="128005" name="Rectangle 5"/>
          <p:cNvSpPr>
            <a:spLocks noGrp="1" noChangeArrowheads="1"/>
          </p:cNvSpPr>
          <p:nvPr>
            <p:ph type="body" sz="half" idx="1"/>
          </p:nvPr>
        </p:nvSpPr>
        <p:spPr>
          <a:noFill/>
          <a:ln>
            <a:solidFill>
              <a:schemeClr val="accent1"/>
            </a:solidFill>
          </a:ln>
        </p:spPr>
        <p:txBody>
          <a:bodyPr>
            <a:normAutofit lnSpcReduction="10000"/>
          </a:bodyPr>
          <a:lstStyle/>
          <a:p>
            <a:r>
              <a:rPr lang="en-US" sz="3200" b="1" dirty="0" err="1" smtClean="0"/>
              <a:t>Testocratic</a:t>
            </a:r>
            <a:r>
              <a:rPr lang="en-US" sz="3200" b="1" dirty="0" smtClean="0"/>
              <a:t> Merit</a:t>
            </a:r>
            <a:r>
              <a:rPr lang="en-US" sz="3200" dirty="0"/>
              <a:t>	</a:t>
            </a:r>
          </a:p>
          <a:p>
            <a:pPr lvl="1"/>
            <a:r>
              <a:rPr lang="en-US" dirty="0"/>
              <a:t>Focuses on past </a:t>
            </a:r>
            <a:r>
              <a:rPr lang="en-US" dirty="0" smtClean="0"/>
              <a:t>achievement</a:t>
            </a:r>
          </a:p>
          <a:p>
            <a:pPr lvl="1"/>
            <a:endParaRPr lang="en-US" dirty="0"/>
          </a:p>
          <a:p>
            <a:pPr lvl="1"/>
            <a:r>
              <a:rPr lang="en-US" dirty="0"/>
              <a:t>Relies on “objective” measures (GPA, ACT/SAT scores, etc</a:t>
            </a:r>
            <a:r>
              <a:rPr lang="en-US" dirty="0" smtClean="0"/>
              <a:t>.)</a:t>
            </a:r>
          </a:p>
          <a:p>
            <a:pPr lvl="1"/>
            <a:endParaRPr lang="en-US" dirty="0"/>
          </a:p>
          <a:p>
            <a:pPr lvl="1"/>
            <a:r>
              <a:rPr lang="en-US" dirty="0"/>
              <a:t>Fails to account for </a:t>
            </a:r>
            <a:r>
              <a:rPr lang="en-US" dirty="0" smtClean="0"/>
              <a:t>life challenges.</a:t>
            </a:r>
            <a:endParaRPr lang="en-US" dirty="0"/>
          </a:p>
        </p:txBody>
      </p:sp>
      <p:sp>
        <p:nvSpPr>
          <p:cNvPr id="128006" name="Rectangle 6"/>
          <p:cNvSpPr>
            <a:spLocks noGrp="1" noChangeArrowheads="1"/>
          </p:cNvSpPr>
          <p:nvPr>
            <p:ph type="body" sz="half" idx="2"/>
          </p:nvPr>
        </p:nvSpPr>
        <p:spPr>
          <a:noFill/>
          <a:ln>
            <a:solidFill>
              <a:schemeClr val="accent1"/>
            </a:solidFill>
          </a:ln>
        </p:spPr>
        <p:txBody>
          <a:bodyPr/>
          <a:lstStyle/>
          <a:p>
            <a:r>
              <a:rPr lang="en-US" sz="3200" b="1" dirty="0" smtClean="0"/>
              <a:t> Democratic Merit</a:t>
            </a:r>
            <a:endParaRPr lang="en-US" sz="3200" b="1" dirty="0"/>
          </a:p>
          <a:p>
            <a:pPr lvl="1"/>
            <a:r>
              <a:rPr lang="en-US" dirty="0"/>
              <a:t>Invests in </a:t>
            </a:r>
            <a:r>
              <a:rPr lang="en-US" dirty="0" smtClean="0"/>
              <a:t>potential </a:t>
            </a:r>
          </a:p>
          <a:p>
            <a:pPr lvl="1"/>
            <a:endParaRPr lang="en-US" dirty="0"/>
          </a:p>
          <a:p>
            <a:pPr lvl="1"/>
            <a:r>
              <a:rPr lang="en-US" dirty="0"/>
              <a:t>Considers how students may contribute to </a:t>
            </a:r>
            <a:r>
              <a:rPr lang="en-US" dirty="0" smtClean="0"/>
              <a:t>society</a:t>
            </a:r>
          </a:p>
          <a:p>
            <a:pPr lvl="1"/>
            <a:endParaRPr lang="en-US" dirty="0"/>
          </a:p>
          <a:p>
            <a:pPr lvl="1"/>
            <a:r>
              <a:rPr lang="en-US" dirty="0"/>
              <a:t>Group-level focus</a:t>
            </a:r>
          </a:p>
          <a:p>
            <a:pPr lvl="1"/>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 Brief History of Race-Conscious Admissions</a:t>
            </a:r>
            <a:endParaRPr lang="en-US" dirty="0"/>
          </a:p>
        </p:txBody>
      </p:sp>
      <p:sp>
        <p:nvSpPr>
          <p:cNvPr id="5" name="Subtitle 4"/>
          <p:cNvSpPr>
            <a:spLocks noGrp="1"/>
          </p:cNvSpPr>
          <p:nvPr>
            <p:ph type="subTitle" idx="1"/>
          </p:nvPr>
        </p:nvSpPr>
        <p:spPr/>
        <p:txBody>
          <a:bodyPr/>
          <a:lstStyle/>
          <a:p>
            <a:endParaRPr lang="en-US"/>
          </a:p>
        </p:txBody>
      </p:sp>
      <p:pic>
        <p:nvPicPr>
          <p:cNvPr id="4099" name="Picture 3" descr="C:\Users\smenendian\AppData\Local\Microsoft\Windows\Temporary Internet Files\Content.IE5\NMQGR82H\MP90014848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81000"/>
            <a:ext cx="1509215" cy="98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548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Allan </a:t>
            </a:r>
            <a:r>
              <a:rPr lang="en-US" dirty="0" err="1" smtClean="0"/>
              <a:t>Bakke</a:t>
            </a:r>
            <a:r>
              <a:rPr lang="en-US" dirty="0" smtClean="0"/>
              <a:t>, a white male, applied to Medical School of the University of California Davis, and was rejected.</a:t>
            </a:r>
          </a:p>
          <a:p>
            <a:r>
              <a:rPr lang="en-US" dirty="0" smtClean="0"/>
              <a:t>UC Davis had two admissions tracks: general admissions and special admissions for disadvantaged students of a “minority group.”   </a:t>
            </a:r>
          </a:p>
          <a:p>
            <a:pPr lvl="1"/>
            <a:r>
              <a:rPr lang="en-US" dirty="0" smtClean="0"/>
              <a:t>The special admissions committee set aside 16 of 100 seats.    </a:t>
            </a:r>
            <a:endParaRPr lang="en-US" dirty="0"/>
          </a:p>
          <a:p>
            <a:r>
              <a:rPr lang="en-US" dirty="0" smtClean="0"/>
              <a:t>Allan </a:t>
            </a:r>
            <a:r>
              <a:rPr lang="en-US" dirty="0" err="1" smtClean="0"/>
              <a:t>Bakke</a:t>
            </a:r>
            <a:r>
              <a:rPr lang="en-US" dirty="0" smtClean="0"/>
              <a:t> sued arguing that but for the special admissions track, he would have been admitted.</a:t>
            </a:r>
          </a:p>
        </p:txBody>
      </p:sp>
      <p:sp>
        <p:nvSpPr>
          <p:cNvPr id="3" name="Title 2"/>
          <p:cNvSpPr>
            <a:spLocks noGrp="1"/>
          </p:cNvSpPr>
          <p:nvPr>
            <p:ph type="title"/>
          </p:nvPr>
        </p:nvSpPr>
        <p:spPr/>
        <p:txBody>
          <a:bodyPr>
            <a:normAutofit fontScale="90000"/>
          </a:bodyPr>
          <a:lstStyle/>
          <a:p>
            <a:r>
              <a:rPr lang="en-US" dirty="0" smtClean="0"/>
              <a:t>Regents of the University of California v. Bakke (1978)</a:t>
            </a:r>
            <a:endParaRPr lang="en-US" dirty="0"/>
          </a:p>
        </p:txBody>
      </p:sp>
    </p:spTree>
    <p:extLst>
      <p:ext uri="{BB962C8B-B14F-4D97-AF65-F5344CB8AC3E}">
        <p14:creationId xmlns:p14="http://schemas.microsoft.com/office/powerpoint/2010/main" val="2382933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endParaRPr lang="en-US" dirty="0" smtClean="0"/>
          </a:p>
          <a:p>
            <a:pPr marL="624078" indent="-514350">
              <a:buFont typeface="+mj-lt"/>
              <a:buAutoNum type="arabicPeriod"/>
            </a:pPr>
            <a:r>
              <a:rPr lang="en-US" dirty="0" smtClean="0"/>
              <a:t>The Facts of </a:t>
            </a:r>
            <a:r>
              <a:rPr lang="en-US" i="1" dirty="0" smtClean="0"/>
              <a:t>Fisher v. Texas</a:t>
            </a:r>
            <a:endParaRPr lang="en-US" dirty="0" smtClean="0"/>
          </a:p>
          <a:p>
            <a:pPr marL="624078" indent="-514350">
              <a:buFont typeface="+mj-lt"/>
              <a:buAutoNum type="arabicPeriod"/>
            </a:pPr>
            <a:r>
              <a:rPr lang="en-US" dirty="0" smtClean="0"/>
              <a:t>The Importance of Race-Conscious Admissions</a:t>
            </a:r>
          </a:p>
          <a:p>
            <a:pPr marL="624078" indent="-514350">
              <a:buFont typeface="+mj-lt"/>
              <a:buAutoNum type="arabicPeriod"/>
            </a:pPr>
            <a:r>
              <a:rPr lang="en-US" dirty="0" smtClean="0"/>
              <a:t>A Brief History of Race-Conscious Admissions</a:t>
            </a:r>
          </a:p>
          <a:p>
            <a:pPr marL="624078" indent="-514350">
              <a:buFont typeface="+mj-lt"/>
              <a:buAutoNum type="arabicPeriod"/>
            </a:pPr>
            <a:r>
              <a:rPr lang="en-US" dirty="0" smtClean="0"/>
              <a:t>Possible Outcomes in Fisher</a:t>
            </a:r>
          </a:p>
          <a:p>
            <a:pPr marL="624078" indent="-514350">
              <a:buFont typeface="+mj-lt"/>
              <a:buAutoNum type="arabicPeriod"/>
            </a:pPr>
            <a:r>
              <a:rPr lang="en-US" dirty="0" smtClean="0"/>
              <a:t>Post-Fisher Advocacy</a:t>
            </a:r>
            <a:endParaRPr lang="en-US" dirty="0"/>
          </a:p>
        </p:txBody>
      </p:sp>
      <p:sp>
        <p:nvSpPr>
          <p:cNvPr id="3" name="Title 2"/>
          <p:cNvSpPr>
            <a:spLocks noGrp="1"/>
          </p:cNvSpPr>
          <p:nvPr>
            <p:ph type="title"/>
          </p:nvPr>
        </p:nvSpPr>
        <p:spPr/>
        <p:txBody>
          <a:bodyPr/>
          <a:lstStyle/>
          <a:p>
            <a:pPr algn="ctr"/>
            <a:r>
              <a:rPr lang="en-US" dirty="0" smtClean="0"/>
              <a:t>Overview</a:t>
            </a:r>
            <a:endParaRPr lang="en-US" dirty="0"/>
          </a:p>
        </p:txBody>
      </p:sp>
    </p:spTree>
    <p:extLst>
      <p:ext uri="{BB962C8B-B14F-4D97-AF65-F5344CB8AC3E}">
        <p14:creationId xmlns:p14="http://schemas.microsoft.com/office/powerpoint/2010/main" val="3447961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624078" indent="-514350">
              <a:buFont typeface="+mj-lt"/>
              <a:buAutoNum type="arabicParenR"/>
            </a:pPr>
            <a:r>
              <a:rPr lang="en-US" dirty="0" smtClean="0"/>
              <a:t>Struck down the plan as a violation of the EPC, holding that:</a:t>
            </a:r>
            <a:endParaRPr lang="en-US" dirty="0" smtClean="0"/>
          </a:p>
          <a:p>
            <a:pPr marL="624078" indent="-514350">
              <a:buFont typeface="+mj-lt"/>
              <a:buAutoNum type="arabicParenR"/>
            </a:pPr>
            <a:r>
              <a:rPr lang="en-US" dirty="0" smtClean="0"/>
              <a:t>All </a:t>
            </a:r>
            <a:r>
              <a:rPr lang="en-US" dirty="0" smtClean="0"/>
              <a:t>racial classifications are subject to strict scrutiny.   </a:t>
            </a:r>
          </a:p>
          <a:p>
            <a:pPr marL="624078" indent="-514350">
              <a:buFont typeface="+mj-lt"/>
              <a:buAutoNum type="arabicParenR"/>
            </a:pPr>
            <a:r>
              <a:rPr lang="en-US" dirty="0"/>
              <a:t>Remedying </a:t>
            </a:r>
            <a:r>
              <a:rPr lang="en-US" dirty="0" smtClean="0"/>
              <a:t>Societal </a:t>
            </a:r>
            <a:r>
              <a:rPr lang="en-US" dirty="0"/>
              <a:t>Discrimination is not a compelling interest to justify the use of race.</a:t>
            </a:r>
          </a:p>
          <a:p>
            <a:pPr marL="624078" indent="-514350">
              <a:buFont typeface="+mj-lt"/>
              <a:buAutoNum type="arabicParenR"/>
            </a:pPr>
            <a:r>
              <a:rPr lang="en-US" dirty="0" smtClean="0"/>
              <a:t>HOWEVER: Ethnic/racial </a:t>
            </a:r>
            <a:r>
              <a:rPr lang="en-US" dirty="0" smtClean="0"/>
              <a:t>diversity is one element in a range of factors a university properly </a:t>
            </a:r>
            <a:r>
              <a:rPr lang="en-US" i="1" dirty="0" smtClean="0"/>
              <a:t>may </a:t>
            </a:r>
            <a:r>
              <a:rPr lang="en-US" dirty="0" smtClean="0"/>
              <a:t>consider in attaining the goal of a heterogeneous student body.   </a:t>
            </a:r>
            <a:endParaRPr lang="en-US" dirty="0" smtClean="0"/>
          </a:p>
        </p:txBody>
      </p:sp>
      <p:sp>
        <p:nvSpPr>
          <p:cNvPr id="3" name="Title 2"/>
          <p:cNvSpPr>
            <a:spLocks noGrp="1"/>
          </p:cNvSpPr>
          <p:nvPr>
            <p:ph type="title"/>
          </p:nvPr>
        </p:nvSpPr>
        <p:spPr/>
        <p:txBody>
          <a:bodyPr/>
          <a:lstStyle/>
          <a:p>
            <a:r>
              <a:rPr lang="en-US" dirty="0" smtClean="0"/>
              <a:t>The Court:</a:t>
            </a:r>
            <a:endParaRPr lang="en-US" dirty="0"/>
          </a:p>
        </p:txBody>
      </p:sp>
    </p:spTree>
    <p:extLst>
      <p:ext uri="{BB962C8B-B14F-4D97-AF65-F5344CB8AC3E}">
        <p14:creationId xmlns:p14="http://schemas.microsoft.com/office/powerpoint/2010/main" val="3059889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Rot="1" noChangeArrowheads="1"/>
          </p:cNvSpPr>
          <p:nvPr>
            <p:ph type="title"/>
          </p:nvPr>
        </p:nvSpPr>
        <p:spPr/>
        <p:txBody>
          <a:bodyPr/>
          <a:lstStyle/>
          <a:p>
            <a:r>
              <a:rPr lang="en-US" dirty="0" smtClean="0"/>
              <a:t>What is Strict Scrutiny? </a:t>
            </a:r>
            <a:endParaRPr lang="en-US" dirty="0"/>
          </a:p>
        </p:txBody>
      </p:sp>
      <p:sp>
        <p:nvSpPr>
          <p:cNvPr id="533507" name="Rectangle 3"/>
          <p:cNvSpPr>
            <a:spLocks noGrp="1" noRot="1" noChangeArrowheads="1"/>
          </p:cNvSpPr>
          <p:nvPr>
            <p:ph idx="1"/>
          </p:nvPr>
        </p:nvSpPr>
        <p:spPr/>
        <p:txBody>
          <a:bodyPr>
            <a:normAutofit/>
          </a:bodyPr>
          <a:lstStyle/>
          <a:p>
            <a:r>
              <a:rPr lang="en-US" sz="2400" dirty="0" smtClean="0"/>
              <a:t>Strict Scrutiny is a </a:t>
            </a:r>
            <a:r>
              <a:rPr lang="en-US" sz="2400" dirty="0"/>
              <a:t>l</a:t>
            </a:r>
            <a:r>
              <a:rPr lang="en-US" sz="2400" dirty="0" smtClean="0"/>
              <a:t>egal standard and a two pronged test.  It is the highest level of judicial scrutiny for constitutional review.  </a:t>
            </a:r>
          </a:p>
          <a:p>
            <a:endParaRPr lang="en-US" sz="2400" dirty="0"/>
          </a:p>
          <a:p>
            <a:r>
              <a:rPr lang="en-US" sz="2400" dirty="0" smtClean="0"/>
              <a:t>To satisfy this standard, racial</a:t>
            </a:r>
            <a:r>
              <a:rPr lang="en-US" sz="2400" dirty="0" smtClean="0"/>
              <a:t> </a:t>
            </a:r>
            <a:r>
              <a:rPr lang="en-US" sz="2400" dirty="0"/>
              <a:t>classifications are constitutional only if </a:t>
            </a:r>
            <a:r>
              <a:rPr lang="en-US" sz="2400" dirty="0" smtClean="0"/>
              <a:t>they:</a:t>
            </a:r>
          </a:p>
          <a:p>
            <a:pPr lvl="1"/>
            <a:r>
              <a:rPr lang="en-US" sz="2000" dirty="0" smtClean="0"/>
              <a:t>Serve a compelling governmental interest </a:t>
            </a:r>
            <a:r>
              <a:rPr lang="en-US" sz="2000" i="1" dirty="0" smtClean="0"/>
              <a:t>AND</a:t>
            </a:r>
            <a:endParaRPr lang="en-US" sz="2000" dirty="0"/>
          </a:p>
          <a:p>
            <a:pPr lvl="1"/>
            <a:r>
              <a:rPr lang="en-US" sz="2400" dirty="0"/>
              <a:t>A</a:t>
            </a:r>
            <a:r>
              <a:rPr lang="en-US" sz="2400" dirty="0" smtClean="0"/>
              <a:t>re narrowly </a:t>
            </a:r>
            <a:r>
              <a:rPr lang="en-US" sz="2400" dirty="0"/>
              <a:t>tailored </a:t>
            </a:r>
            <a:r>
              <a:rPr lang="en-US" sz="2400" dirty="0" smtClean="0"/>
              <a:t>to serve that interest.  </a:t>
            </a:r>
            <a:endParaRPr lang="en-US" sz="2400" dirty="0"/>
          </a:p>
        </p:txBody>
      </p:sp>
      <p:sp>
        <p:nvSpPr>
          <p:cNvPr id="4" name="Slide Number Placeholder 5"/>
          <p:cNvSpPr>
            <a:spLocks noGrp="1"/>
          </p:cNvSpPr>
          <p:nvPr>
            <p:ph type="sldNum" sz="quarter" idx="12"/>
          </p:nvPr>
        </p:nvSpPr>
        <p:spPr/>
        <p:txBody>
          <a:bodyPr/>
          <a:lstStyle/>
          <a:p>
            <a:fld id="{D3045971-4695-4589-BD07-8F0B4BE51A2C}" type="slidenum">
              <a:rPr lang="en-US"/>
              <a:pPr/>
              <a:t>21</a:t>
            </a:fld>
            <a:endParaRPr lang="en-US"/>
          </a:p>
        </p:txBody>
      </p:sp>
    </p:spTree>
    <p:extLst>
      <p:ext uri="{BB962C8B-B14F-4D97-AF65-F5344CB8AC3E}">
        <p14:creationId xmlns:p14="http://schemas.microsoft.com/office/powerpoint/2010/main" val="2400933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dirty="0" smtClean="0"/>
              <a:t>Strict Scrutiny serves two primary goals: </a:t>
            </a:r>
          </a:p>
          <a:p>
            <a:pPr marL="971550" lvl="1" indent="-514350">
              <a:buAutoNum type="arabicParenR"/>
            </a:pPr>
            <a:r>
              <a:rPr lang="en-US" dirty="0" smtClean="0"/>
              <a:t>A “Smoking Out” Function: strict judicial scrutiny permits an inquiry into the interests at issue, without presuming a benign motive.</a:t>
            </a:r>
          </a:p>
          <a:p>
            <a:pPr marL="971550" lvl="1" indent="-514350">
              <a:buAutoNum type="arabicParenR"/>
            </a:pPr>
            <a:r>
              <a:rPr lang="en-US" dirty="0" smtClean="0"/>
              <a:t>Cost/Benefit Function: The EPC protects individuals, not groups.   Strict Scrutiny balances the government interests with the costs to individuals.  </a:t>
            </a:r>
          </a:p>
          <a:p>
            <a:r>
              <a:rPr lang="en-US" dirty="0" smtClean="0"/>
              <a:t>Strict Scrutiny is not ‘strict in theory, but fatal in fact.’  </a:t>
            </a:r>
          </a:p>
          <a:p>
            <a:r>
              <a:rPr lang="en-US" i="1" dirty="0" smtClean="0"/>
              <a:t>Context matters: </a:t>
            </a:r>
            <a:r>
              <a:rPr lang="en-US" dirty="0" smtClean="0"/>
              <a:t>Court must take relevant differences into account in applying SS.</a:t>
            </a:r>
          </a:p>
        </p:txBody>
      </p:sp>
      <p:sp>
        <p:nvSpPr>
          <p:cNvPr id="3" name="Title 2"/>
          <p:cNvSpPr>
            <a:spLocks noGrp="1"/>
          </p:cNvSpPr>
          <p:nvPr>
            <p:ph type="title"/>
          </p:nvPr>
        </p:nvSpPr>
        <p:spPr/>
        <p:txBody>
          <a:bodyPr/>
          <a:lstStyle/>
          <a:p>
            <a:r>
              <a:rPr lang="en-US" dirty="0" smtClean="0"/>
              <a:t>Why Strict Scrutiny?</a:t>
            </a:r>
            <a:endParaRPr lang="en-US" dirty="0"/>
          </a:p>
        </p:txBody>
      </p:sp>
    </p:spTree>
    <p:extLst>
      <p:ext uri="{BB962C8B-B14F-4D97-AF65-F5344CB8AC3E}">
        <p14:creationId xmlns:p14="http://schemas.microsoft.com/office/powerpoint/2010/main" val="2226050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Gratz</a:t>
            </a:r>
            <a:r>
              <a:rPr lang="en-US" dirty="0" smtClean="0"/>
              <a:t> v. Bollinger</a:t>
            </a:r>
            <a:endParaRPr lang="en-US" dirty="0"/>
          </a:p>
        </p:txBody>
      </p:sp>
      <p:sp>
        <p:nvSpPr>
          <p:cNvPr id="5" name="Subtitle 4"/>
          <p:cNvSpPr>
            <a:spLocks noGrp="1"/>
          </p:cNvSpPr>
          <p:nvPr>
            <p:ph type="subTitle" idx="1"/>
          </p:nvPr>
        </p:nvSpPr>
        <p:spPr/>
        <p:txBody>
          <a:bodyPr/>
          <a:lstStyle/>
          <a:p>
            <a:r>
              <a:rPr lang="en-US" dirty="0" smtClean="0"/>
              <a:t>539 U.S. 244 (2003)</a:t>
            </a:r>
            <a:endParaRPr lang="en-US" dirty="0"/>
          </a:p>
        </p:txBody>
      </p:sp>
    </p:spTree>
    <p:extLst>
      <p:ext uri="{BB962C8B-B14F-4D97-AF65-F5344CB8AC3E}">
        <p14:creationId xmlns:p14="http://schemas.microsoft.com/office/powerpoint/2010/main" val="1080060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Petitioners, both of whom were Michigan residents and Caucasian, applied for admissions to the University of Michigan’s College of Literature, Science, and Arts, and were denied admission.</a:t>
            </a:r>
          </a:p>
          <a:p>
            <a:r>
              <a:rPr lang="en-US" dirty="0" smtClean="0"/>
              <a:t>Applicants were awarded 20 point (on a 150 point scale) based upon membership in an underrepresented minority group.</a:t>
            </a:r>
          </a:p>
          <a:p>
            <a:r>
              <a:rPr lang="en-US" dirty="0" smtClean="0"/>
              <a:t>Petitioners filed suit alleging discrimination on the basis of race in violation of the EPC and Title VI.   </a:t>
            </a:r>
            <a:endParaRPr lang="en-US" dirty="0"/>
          </a:p>
        </p:txBody>
      </p:sp>
      <p:sp>
        <p:nvSpPr>
          <p:cNvPr id="3" name="Title 2"/>
          <p:cNvSpPr>
            <a:spLocks noGrp="1"/>
          </p:cNvSpPr>
          <p:nvPr>
            <p:ph type="title"/>
          </p:nvPr>
        </p:nvSpPr>
        <p:spPr/>
        <p:txBody>
          <a:bodyPr/>
          <a:lstStyle/>
          <a:p>
            <a:r>
              <a:rPr lang="en-US" i="1" dirty="0" err="1" smtClean="0"/>
              <a:t>Gratz</a:t>
            </a:r>
            <a:r>
              <a:rPr lang="en-US" i="1" dirty="0" smtClean="0"/>
              <a:t> v. Bollinger </a:t>
            </a:r>
            <a:r>
              <a:rPr lang="en-US" dirty="0" smtClean="0"/>
              <a:t>(2003)</a:t>
            </a:r>
            <a:endParaRPr lang="en-US" i="1" dirty="0"/>
          </a:p>
        </p:txBody>
      </p:sp>
    </p:spTree>
    <p:extLst>
      <p:ext uri="{BB962C8B-B14F-4D97-AF65-F5344CB8AC3E}">
        <p14:creationId xmlns:p14="http://schemas.microsoft.com/office/powerpoint/2010/main" val="688130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Struck down the admissions plan because:</a:t>
            </a:r>
          </a:p>
          <a:p>
            <a:r>
              <a:rPr lang="en-US" dirty="0" smtClean="0"/>
              <a:t>The </a:t>
            </a:r>
            <a:r>
              <a:rPr lang="en-US" dirty="0" smtClean="0"/>
              <a:t>20 point bonus undermined individual consideration since any minimally qualified applicant would then be automatically accepted (having crossed the 100 point threshold).   </a:t>
            </a:r>
          </a:p>
          <a:p>
            <a:r>
              <a:rPr lang="en-US" dirty="0" smtClean="0"/>
              <a:t>The 20 points were awarded solely on one consideration: membership in an under-represented minority group.</a:t>
            </a:r>
          </a:p>
          <a:p>
            <a:r>
              <a:rPr lang="en-US" dirty="0" smtClean="0"/>
              <a:t>Being automatically admitted precludes consideration of other individual characteristics.  </a:t>
            </a:r>
            <a:endParaRPr lang="en-US" dirty="0"/>
          </a:p>
        </p:txBody>
      </p:sp>
      <p:sp>
        <p:nvSpPr>
          <p:cNvPr id="3" name="Title 2"/>
          <p:cNvSpPr>
            <a:spLocks noGrp="1"/>
          </p:cNvSpPr>
          <p:nvPr>
            <p:ph type="title"/>
          </p:nvPr>
        </p:nvSpPr>
        <p:spPr/>
        <p:txBody>
          <a:bodyPr/>
          <a:lstStyle/>
          <a:p>
            <a:r>
              <a:rPr lang="en-US" dirty="0" smtClean="0"/>
              <a:t>The Court held...</a:t>
            </a:r>
            <a:endParaRPr lang="en-US" dirty="0"/>
          </a:p>
        </p:txBody>
      </p:sp>
    </p:spTree>
    <p:extLst>
      <p:ext uri="{BB962C8B-B14F-4D97-AF65-F5344CB8AC3E}">
        <p14:creationId xmlns:p14="http://schemas.microsoft.com/office/powerpoint/2010/main" val="1754716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Barbara </a:t>
            </a:r>
            <a:r>
              <a:rPr lang="en-US" dirty="0" err="1" smtClean="0"/>
              <a:t>Grutter</a:t>
            </a:r>
            <a:r>
              <a:rPr lang="en-US" dirty="0" smtClean="0"/>
              <a:t> applied to and was rejected from the University of Michigan law school.  She filed suit alleging that the law school discriminated against her on the basis of race.</a:t>
            </a:r>
          </a:p>
          <a:p>
            <a:r>
              <a:rPr lang="en-US" dirty="0" smtClean="0"/>
              <a:t>She argued that the law school used race as a ‘predominant factor’ in admissions, giving minority applicants with similar credentials a significantly greater chance of admission. </a:t>
            </a:r>
            <a:endParaRPr lang="en-US" dirty="0"/>
          </a:p>
        </p:txBody>
      </p:sp>
      <p:sp>
        <p:nvSpPr>
          <p:cNvPr id="3" name="Title 2"/>
          <p:cNvSpPr>
            <a:spLocks noGrp="1"/>
          </p:cNvSpPr>
          <p:nvPr>
            <p:ph type="title"/>
          </p:nvPr>
        </p:nvSpPr>
        <p:spPr/>
        <p:txBody>
          <a:bodyPr/>
          <a:lstStyle/>
          <a:p>
            <a:r>
              <a:rPr lang="en-US" i="1" dirty="0" err="1" smtClean="0"/>
              <a:t>Grutter</a:t>
            </a:r>
            <a:r>
              <a:rPr lang="en-US" i="1" dirty="0" smtClean="0"/>
              <a:t> v. Bollinger </a:t>
            </a:r>
            <a:r>
              <a:rPr lang="en-US" dirty="0" smtClean="0"/>
              <a:t>(2003)</a:t>
            </a:r>
            <a:endParaRPr lang="en-US" i="1" dirty="0"/>
          </a:p>
        </p:txBody>
      </p:sp>
    </p:spTree>
    <p:extLst>
      <p:ext uri="{BB962C8B-B14F-4D97-AF65-F5344CB8AC3E}">
        <p14:creationId xmlns:p14="http://schemas.microsoft.com/office/powerpoint/2010/main" val="120554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University of Michigan Law School had a compelling government interest in attaining a diverse student body.</a:t>
            </a:r>
          </a:p>
          <a:p>
            <a:r>
              <a:rPr lang="en-US" dirty="0" smtClean="0"/>
              <a:t>The admissions program was narrowly tailored to serve the compelling interest in obtaining the benefits that flow from a diverse student body, and thus did not violate the EPC.  </a:t>
            </a:r>
            <a:endParaRPr lang="en-US" dirty="0"/>
          </a:p>
        </p:txBody>
      </p:sp>
      <p:sp>
        <p:nvSpPr>
          <p:cNvPr id="3" name="Title 2"/>
          <p:cNvSpPr>
            <a:spLocks noGrp="1"/>
          </p:cNvSpPr>
          <p:nvPr>
            <p:ph type="title"/>
          </p:nvPr>
        </p:nvSpPr>
        <p:spPr/>
        <p:txBody>
          <a:bodyPr/>
          <a:lstStyle/>
          <a:p>
            <a:r>
              <a:rPr lang="en-US" dirty="0" smtClean="0"/>
              <a:t>The Court held that:</a:t>
            </a:r>
            <a:endParaRPr lang="en-US" dirty="0"/>
          </a:p>
        </p:txBody>
      </p:sp>
    </p:spTree>
    <p:extLst>
      <p:ext uri="{BB962C8B-B14F-4D97-AF65-F5344CB8AC3E}">
        <p14:creationId xmlns:p14="http://schemas.microsoft.com/office/powerpoint/2010/main" val="3001778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The Court found that the benefits from diversity are substantial:</a:t>
            </a:r>
          </a:p>
          <a:p>
            <a:pPr marL="850392" lvl="1" indent="-457200">
              <a:buFont typeface="+mj-lt"/>
              <a:buAutoNum type="arabicParenR"/>
            </a:pPr>
            <a:r>
              <a:rPr lang="en-US" dirty="0" smtClean="0"/>
              <a:t>Breaking down racial stereotypes</a:t>
            </a:r>
          </a:p>
          <a:p>
            <a:pPr marL="850392" lvl="1" indent="-457200">
              <a:buFont typeface="+mj-lt"/>
              <a:buAutoNum type="arabicParenR"/>
            </a:pPr>
            <a:r>
              <a:rPr lang="en-US" dirty="0" smtClean="0"/>
              <a:t>Promote cross-racial understanding</a:t>
            </a:r>
          </a:p>
          <a:p>
            <a:pPr marL="850392" lvl="1" indent="-457200">
              <a:buFont typeface="+mj-lt"/>
              <a:buAutoNum type="arabicParenR"/>
            </a:pPr>
            <a:r>
              <a:rPr lang="en-US" dirty="0" smtClean="0"/>
              <a:t>Livelier, more spirited, and enlightening classroom discussion when students have varied backgrounds.</a:t>
            </a:r>
          </a:p>
          <a:p>
            <a:pPr marL="850392" lvl="1" indent="-457200">
              <a:buFont typeface="+mj-lt"/>
              <a:buAutoNum type="arabicParenR"/>
            </a:pPr>
            <a:r>
              <a:rPr lang="en-US" dirty="0" smtClean="0"/>
              <a:t>Studies show that student body diversity promotes learning outcomes</a:t>
            </a:r>
          </a:p>
          <a:p>
            <a:pPr marL="850392" lvl="1" indent="-457200">
              <a:buFont typeface="+mj-lt"/>
              <a:buAutoNum type="arabicParenR"/>
            </a:pPr>
            <a:r>
              <a:rPr lang="en-US" dirty="0" smtClean="0"/>
              <a:t>And better prepares students for increasingly diverse workforce and professional life (Brief for US military and GM cited here)</a:t>
            </a:r>
          </a:p>
          <a:p>
            <a:pPr marL="850392" lvl="1" indent="-457200">
              <a:buFont typeface="+mj-lt"/>
              <a:buAutoNum type="arabicParenR"/>
            </a:pPr>
            <a:r>
              <a:rPr lang="en-US" dirty="0" smtClean="0"/>
              <a:t>Preparing students for citizenship, where education ‘sustains our political and cultural heritage,” and maintains the fabric of society.   </a:t>
            </a:r>
            <a:endParaRPr lang="en-US" dirty="0"/>
          </a:p>
        </p:txBody>
      </p:sp>
      <p:sp>
        <p:nvSpPr>
          <p:cNvPr id="3" name="Title 2"/>
          <p:cNvSpPr>
            <a:spLocks noGrp="1"/>
          </p:cNvSpPr>
          <p:nvPr>
            <p:ph type="title"/>
          </p:nvPr>
        </p:nvSpPr>
        <p:spPr/>
        <p:txBody>
          <a:bodyPr>
            <a:normAutofit fontScale="90000"/>
          </a:bodyPr>
          <a:lstStyle/>
          <a:p>
            <a:r>
              <a:rPr lang="en-US" dirty="0" smtClean="0"/>
              <a:t>What was the Court’s reasoning?</a:t>
            </a:r>
            <a:endParaRPr lang="en-US" dirty="0"/>
          </a:p>
        </p:txBody>
      </p:sp>
    </p:spTree>
    <p:extLst>
      <p:ext uri="{BB962C8B-B14F-4D97-AF65-F5344CB8AC3E}">
        <p14:creationId xmlns:p14="http://schemas.microsoft.com/office/powerpoint/2010/main" val="3725172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Narrow Tailoring Requirements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Court identifies five narrow tailoring requirements for race-conscious admissions programs:</a:t>
            </a:r>
          </a:p>
          <a:p>
            <a:pPr marL="624078" indent="-514350">
              <a:buAutoNum type="arabicParenR"/>
            </a:pPr>
            <a:r>
              <a:rPr lang="en-US" dirty="0" smtClean="0"/>
              <a:t>The program cannot use a “quota” – it cannot insulate any category of applicants from competition or consideration with others.</a:t>
            </a:r>
          </a:p>
          <a:p>
            <a:pPr marL="624078" indent="-514350">
              <a:buAutoNum type="arabicParenR"/>
            </a:pPr>
            <a:r>
              <a:rPr lang="en-US" dirty="0" smtClean="0"/>
              <a:t>Race cannot be a defining feature of an applicant’s application: individualized, holistic review must be given.   </a:t>
            </a:r>
          </a:p>
          <a:p>
            <a:pPr marL="624078" indent="-514350">
              <a:buAutoNum type="arabicParenR"/>
            </a:pPr>
            <a:r>
              <a:rPr lang="en-US" b="1" i="1" dirty="0"/>
              <a:t>Serious, good faith consideration of workable race-neutral alternatives.</a:t>
            </a:r>
          </a:p>
          <a:p>
            <a:pPr marL="624078" indent="-514350">
              <a:buAutoNum type="arabicParenR"/>
            </a:pPr>
            <a:r>
              <a:rPr lang="en-US" dirty="0" smtClean="0"/>
              <a:t>No undue harm to any member of any racial group.   </a:t>
            </a:r>
          </a:p>
          <a:p>
            <a:pPr marL="624078" indent="-514350">
              <a:buAutoNum type="arabicParenR"/>
            </a:pPr>
            <a:r>
              <a:rPr lang="en-US" dirty="0" smtClean="0"/>
              <a:t>Time Limited</a:t>
            </a:r>
            <a:endParaRPr lang="en-US" dirty="0"/>
          </a:p>
        </p:txBody>
      </p:sp>
    </p:spTree>
    <p:extLst>
      <p:ext uri="{BB962C8B-B14F-4D97-AF65-F5344CB8AC3E}">
        <p14:creationId xmlns:p14="http://schemas.microsoft.com/office/powerpoint/2010/main" val="32229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p:txBody>
          <a:bodyPr/>
          <a:lstStyle/>
          <a:p>
            <a:pPr>
              <a:defRPr/>
            </a:pPr>
            <a:r>
              <a:rPr lang="en-US" i="1" dirty="0" smtClean="0"/>
              <a:t>Fisher v. Texas</a:t>
            </a:r>
            <a:endParaRPr lang="en-US" i="1" dirty="0"/>
          </a:p>
        </p:txBody>
      </p:sp>
      <p:sp>
        <p:nvSpPr>
          <p:cNvPr id="6" name="Subtitle 5"/>
          <p:cNvSpPr>
            <a:spLocks noGrp="1"/>
          </p:cNvSpPr>
          <p:nvPr>
            <p:ph type="subTitle" sz="quarter" idx="1"/>
          </p:nvPr>
        </p:nvSpPr>
        <p:spPr/>
        <p:txBody>
          <a:bodyPr/>
          <a:lstStyle/>
          <a:p>
            <a:pPr>
              <a:defRPr/>
            </a:pPr>
            <a:r>
              <a:rPr lang="en-US" dirty="0" smtClean="0"/>
              <a:t>The Future of Affirmative Action</a:t>
            </a:r>
            <a:endParaRPr lang="en-US" dirty="0"/>
          </a:p>
        </p:txBody>
      </p:sp>
      <p:sp>
        <p:nvSpPr>
          <p:cNvPr id="4" name="Slide Number Placeholder 3"/>
          <p:cNvSpPr>
            <a:spLocks noGrp="1"/>
          </p:cNvSpPr>
          <p:nvPr>
            <p:ph type="sldNum" sz="quarter" idx="12"/>
          </p:nvPr>
        </p:nvSpPr>
        <p:spPr/>
        <p:txBody>
          <a:bodyPr/>
          <a:lstStyle/>
          <a:p>
            <a:pPr>
              <a:defRPr/>
            </a:pPr>
            <a:fld id="{5D04A176-FAD7-4067-9F20-D579212F084D}" type="slidenum">
              <a:rPr lang="en-US" smtClean="0"/>
              <a:pPr>
                <a:defRPr/>
              </a:pPr>
              <a:t>3</a:t>
            </a:fld>
            <a:endParaRPr lang="en-US"/>
          </a:p>
        </p:txBody>
      </p:sp>
      <p:pic>
        <p:nvPicPr>
          <p:cNvPr id="3075" name="Picture 3" descr="C:\Users\smenendian\AppData\Local\Microsoft\Windows\Temporary Internet Files\Content.IE5\NMQGR82H\MC90044139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04800"/>
            <a:ext cx="1982787" cy="198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173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3F2FAD92-0431-41A3-8540-8AB7935AC0DC}" type="slidenum">
              <a:rPr lang="en-US"/>
              <a:pPr/>
              <a:t>30</a:t>
            </a:fld>
            <a:endParaRPr lang="en-US"/>
          </a:p>
        </p:txBody>
      </p:sp>
      <p:sp>
        <p:nvSpPr>
          <p:cNvPr id="549890" name="Rectangle 2"/>
          <p:cNvSpPr>
            <a:spLocks noGrp="1" noRot="1" noChangeArrowheads="1"/>
          </p:cNvSpPr>
          <p:nvPr>
            <p:ph type="title"/>
          </p:nvPr>
        </p:nvSpPr>
        <p:spPr>
          <a:xfrm>
            <a:off x="0" y="0"/>
            <a:ext cx="8686800" cy="838200"/>
          </a:xfrm>
        </p:spPr>
        <p:txBody>
          <a:bodyPr/>
          <a:lstStyle/>
          <a:p>
            <a:pPr algn="ctr"/>
            <a:r>
              <a:rPr lang="en-US" sz="3600" dirty="0" err="1"/>
              <a:t>Grutter</a:t>
            </a:r>
            <a:r>
              <a:rPr lang="en-US" sz="3600" dirty="0"/>
              <a:t> and </a:t>
            </a:r>
            <a:r>
              <a:rPr lang="en-US" sz="3600" dirty="0" err="1"/>
              <a:t>Gratz</a:t>
            </a:r>
            <a:endParaRPr lang="en-US" sz="3600" dirty="0"/>
          </a:p>
        </p:txBody>
      </p:sp>
      <p:pic>
        <p:nvPicPr>
          <p:cNvPr id="549891" name="Picture 3" descr="thomas"/>
          <p:cNvPicPr>
            <a:picLocks noChangeAspect="1" noChangeArrowheads="1"/>
          </p:cNvPicPr>
          <p:nvPr/>
        </p:nvPicPr>
        <p:blipFill>
          <a:blip r:embed="rId2" cstate="print"/>
          <a:srcRect/>
          <a:stretch>
            <a:fillRect/>
          </a:stretch>
        </p:blipFill>
        <p:spPr bwMode="auto">
          <a:xfrm>
            <a:off x="7421563" y="5105400"/>
            <a:ext cx="1722437" cy="1981200"/>
          </a:xfrm>
          <a:prstGeom prst="rect">
            <a:avLst/>
          </a:prstGeom>
          <a:noFill/>
        </p:spPr>
      </p:pic>
      <p:pic>
        <p:nvPicPr>
          <p:cNvPr id="549892" name="Picture 4" descr="Stevens"/>
          <p:cNvPicPr>
            <a:picLocks noChangeAspect="1" noChangeArrowheads="1"/>
          </p:cNvPicPr>
          <p:nvPr/>
        </p:nvPicPr>
        <p:blipFill>
          <a:blip r:embed="rId3" cstate="print"/>
          <a:srcRect/>
          <a:stretch>
            <a:fillRect/>
          </a:stretch>
        </p:blipFill>
        <p:spPr bwMode="auto">
          <a:xfrm>
            <a:off x="0" y="3352800"/>
            <a:ext cx="1676400" cy="1828800"/>
          </a:xfrm>
          <a:prstGeom prst="rect">
            <a:avLst/>
          </a:prstGeom>
          <a:noFill/>
        </p:spPr>
      </p:pic>
      <p:pic>
        <p:nvPicPr>
          <p:cNvPr id="549893" name="Picture 5" descr="ginsburg"/>
          <p:cNvPicPr>
            <a:picLocks noChangeAspect="1" noChangeArrowheads="1"/>
          </p:cNvPicPr>
          <p:nvPr/>
        </p:nvPicPr>
        <p:blipFill>
          <a:blip r:embed="rId4" cstate="print"/>
          <a:srcRect/>
          <a:stretch>
            <a:fillRect/>
          </a:stretch>
        </p:blipFill>
        <p:spPr bwMode="auto">
          <a:xfrm>
            <a:off x="1524000" y="3352800"/>
            <a:ext cx="1524000" cy="1752600"/>
          </a:xfrm>
          <a:prstGeom prst="rect">
            <a:avLst/>
          </a:prstGeom>
          <a:noFill/>
        </p:spPr>
      </p:pic>
      <p:pic>
        <p:nvPicPr>
          <p:cNvPr id="549894" name="Picture 6" descr="souter"/>
          <p:cNvPicPr>
            <a:picLocks noChangeAspect="1" noChangeArrowheads="1"/>
          </p:cNvPicPr>
          <p:nvPr/>
        </p:nvPicPr>
        <p:blipFill>
          <a:blip r:embed="rId5" cstate="print"/>
          <a:srcRect/>
          <a:stretch>
            <a:fillRect/>
          </a:stretch>
        </p:blipFill>
        <p:spPr bwMode="auto">
          <a:xfrm>
            <a:off x="0" y="5105400"/>
            <a:ext cx="1697038" cy="1981200"/>
          </a:xfrm>
          <a:prstGeom prst="rect">
            <a:avLst/>
          </a:prstGeom>
          <a:noFill/>
        </p:spPr>
      </p:pic>
      <p:pic>
        <p:nvPicPr>
          <p:cNvPr id="549895" name="Picture 7" descr="breyer"/>
          <p:cNvPicPr>
            <a:picLocks noChangeAspect="1" noChangeArrowheads="1"/>
          </p:cNvPicPr>
          <p:nvPr/>
        </p:nvPicPr>
        <p:blipFill>
          <a:blip r:embed="rId6" cstate="print"/>
          <a:srcRect/>
          <a:stretch>
            <a:fillRect/>
          </a:stretch>
        </p:blipFill>
        <p:spPr bwMode="auto">
          <a:xfrm>
            <a:off x="1524000" y="5105400"/>
            <a:ext cx="1501775" cy="1752600"/>
          </a:xfrm>
          <a:prstGeom prst="rect">
            <a:avLst/>
          </a:prstGeom>
          <a:noFill/>
        </p:spPr>
      </p:pic>
      <p:pic>
        <p:nvPicPr>
          <p:cNvPr id="549896" name="Picture 8" descr="oconnor"/>
          <p:cNvPicPr>
            <a:picLocks noChangeAspect="1" noChangeArrowheads="1"/>
          </p:cNvPicPr>
          <p:nvPr/>
        </p:nvPicPr>
        <p:blipFill>
          <a:blip r:embed="rId7" cstate="print"/>
          <a:srcRect/>
          <a:stretch>
            <a:fillRect/>
          </a:stretch>
        </p:blipFill>
        <p:spPr bwMode="auto">
          <a:xfrm>
            <a:off x="3276600" y="826363"/>
            <a:ext cx="2382838" cy="2667000"/>
          </a:xfrm>
          <a:prstGeom prst="rect">
            <a:avLst/>
          </a:prstGeom>
          <a:noFill/>
        </p:spPr>
      </p:pic>
      <p:pic>
        <p:nvPicPr>
          <p:cNvPr id="549897" name="Picture 9" descr="rehnquist1"/>
          <p:cNvPicPr>
            <a:picLocks noChangeAspect="1" noChangeArrowheads="1"/>
          </p:cNvPicPr>
          <p:nvPr/>
        </p:nvPicPr>
        <p:blipFill>
          <a:blip r:embed="rId8" cstate="print"/>
          <a:srcRect/>
          <a:stretch>
            <a:fillRect/>
          </a:stretch>
        </p:blipFill>
        <p:spPr bwMode="auto">
          <a:xfrm>
            <a:off x="6019800" y="3352800"/>
            <a:ext cx="1752600" cy="1752600"/>
          </a:xfrm>
          <a:prstGeom prst="rect">
            <a:avLst/>
          </a:prstGeom>
          <a:noFill/>
        </p:spPr>
      </p:pic>
      <p:pic>
        <p:nvPicPr>
          <p:cNvPr id="549898" name="Picture 10" descr="scalia"/>
          <p:cNvPicPr>
            <a:picLocks noChangeAspect="1" noChangeArrowheads="1"/>
          </p:cNvPicPr>
          <p:nvPr/>
        </p:nvPicPr>
        <p:blipFill>
          <a:blip r:embed="rId9" cstate="print"/>
          <a:srcRect/>
          <a:stretch>
            <a:fillRect/>
          </a:stretch>
        </p:blipFill>
        <p:spPr bwMode="auto">
          <a:xfrm>
            <a:off x="7640638" y="3352800"/>
            <a:ext cx="1503362" cy="1752600"/>
          </a:xfrm>
          <a:prstGeom prst="rect">
            <a:avLst/>
          </a:prstGeom>
          <a:noFill/>
        </p:spPr>
      </p:pic>
      <p:pic>
        <p:nvPicPr>
          <p:cNvPr id="549899" name="Picture 11" descr="Kennedy"/>
          <p:cNvPicPr>
            <a:picLocks noChangeAspect="1" noChangeArrowheads="1"/>
          </p:cNvPicPr>
          <p:nvPr/>
        </p:nvPicPr>
        <p:blipFill>
          <a:blip r:embed="rId10" cstate="print"/>
          <a:srcRect/>
          <a:stretch>
            <a:fillRect/>
          </a:stretch>
        </p:blipFill>
        <p:spPr bwMode="auto">
          <a:xfrm>
            <a:off x="6019800" y="5105400"/>
            <a:ext cx="1493838" cy="1981200"/>
          </a:xfrm>
          <a:prstGeom prst="rect">
            <a:avLst/>
          </a:prstGeom>
          <a:noFill/>
        </p:spPr>
      </p:pic>
    </p:spTree>
    <p:extLst>
      <p:ext uri="{BB962C8B-B14F-4D97-AF65-F5344CB8AC3E}">
        <p14:creationId xmlns:p14="http://schemas.microsoft.com/office/powerpoint/2010/main" val="3787949477"/>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9892"/>
                                        </p:tgtEl>
                                        <p:attrNameLst>
                                          <p:attrName>style.visibility</p:attrName>
                                        </p:attrNameLst>
                                      </p:cBhvr>
                                      <p:to>
                                        <p:strVal val="visible"/>
                                      </p:to>
                                    </p:set>
                                    <p:anim calcmode="lin" valueType="num">
                                      <p:cBhvr additive="base">
                                        <p:cTn id="7" dur="500" fill="hold"/>
                                        <p:tgtEl>
                                          <p:spTgt spid="549892"/>
                                        </p:tgtEl>
                                        <p:attrNameLst>
                                          <p:attrName>ppt_x</p:attrName>
                                        </p:attrNameLst>
                                      </p:cBhvr>
                                      <p:tavLst>
                                        <p:tav tm="0">
                                          <p:val>
                                            <p:strVal val="0-#ppt_w/2"/>
                                          </p:val>
                                        </p:tav>
                                        <p:tav tm="100000">
                                          <p:val>
                                            <p:strVal val="#ppt_x"/>
                                          </p:val>
                                        </p:tav>
                                      </p:tavLst>
                                    </p:anim>
                                    <p:anim calcmode="lin" valueType="num">
                                      <p:cBhvr additive="base">
                                        <p:cTn id="8" dur="500" fill="hold"/>
                                        <p:tgtEl>
                                          <p:spTgt spid="5498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49894"/>
                                        </p:tgtEl>
                                        <p:attrNameLst>
                                          <p:attrName>style.visibility</p:attrName>
                                        </p:attrNameLst>
                                      </p:cBhvr>
                                      <p:to>
                                        <p:strVal val="visible"/>
                                      </p:to>
                                    </p:set>
                                    <p:anim calcmode="lin" valueType="num">
                                      <p:cBhvr additive="base">
                                        <p:cTn id="13" dur="500" fill="hold"/>
                                        <p:tgtEl>
                                          <p:spTgt spid="549894"/>
                                        </p:tgtEl>
                                        <p:attrNameLst>
                                          <p:attrName>ppt_x</p:attrName>
                                        </p:attrNameLst>
                                      </p:cBhvr>
                                      <p:tavLst>
                                        <p:tav tm="0">
                                          <p:val>
                                            <p:strVal val="0-#ppt_w/2"/>
                                          </p:val>
                                        </p:tav>
                                        <p:tav tm="100000">
                                          <p:val>
                                            <p:strVal val="#ppt_x"/>
                                          </p:val>
                                        </p:tav>
                                      </p:tavLst>
                                    </p:anim>
                                    <p:anim calcmode="lin" valueType="num">
                                      <p:cBhvr additive="base">
                                        <p:cTn id="14" dur="500" fill="hold"/>
                                        <p:tgtEl>
                                          <p:spTgt spid="54989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49893"/>
                                        </p:tgtEl>
                                        <p:attrNameLst>
                                          <p:attrName>style.visibility</p:attrName>
                                        </p:attrNameLst>
                                      </p:cBhvr>
                                      <p:to>
                                        <p:strVal val="visible"/>
                                      </p:to>
                                    </p:set>
                                    <p:anim calcmode="lin" valueType="num">
                                      <p:cBhvr additive="base">
                                        <p:cTn id="19" dur="500" fill="hold"/>
                                        <p:tgtEl>
                                          <p:spTgt spid="549893"/>
                                        </p:tgtEl>
                                        <p:attrNameLst>
                                          <p:attrName>ppt_x</p:attrName>
                                        </p:attrNameLst>
                                      </p:cBhvr>
                                      <p:tavLst>
                                        <p:tav tm="0">
                                          <p:val>
                                            <p:strVal val="0-#ppt_w/2"/>
                                          </p:val>
                                        </p:tav>
                                        <p:tav tm="100000">
                                          <p:val>
                                            <p:strVal val="#ppt_x"/>
                                          </p:val>
                                        </p:tav>
                                      </p:tavLst>
                                    </p:anim>
                                    <p:anim calcmode="lin" valueType="num">
                                      <p:cBhvr additive="base">
                                        <p:cTn id="20" dur="500" fill="hold"/>
                                        <p:tgtEl>
                                          <p:spTgt spid="54989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49895"/>
                                        </p:tgtEl>
                                        <p:attrNameLst>
                                          <p:attrName>style.visibility</p:attrName>
                                        </p:attrNameLst>
                                      </p:cBhvr>
                                      <p:to>
                                        <p:strVal val="visible"/>
                                      </p:to>
                                    </p:set>
                                    <p:anim calcmode="lin" valueType="num">
                                      <p:cBhvr additive="base">
                                        <p:cTn id="25" dur="500" fill="hold"/>
                                        <p:tgtEl>
                                          <p:spTgt spid="549895"/>
                                        </p:tgtEl>
                                        <p:attrNameLst>
                                          <p:attrName>ppt_x</p:attrName>
                                        </p:attrNameLst>
                                      </p:cBhvr>
                                      <p:tavLst>
                                        <p:tav tm="0">
                                          <p:val>
                                            <p:strVal val="0-#ppt_w/2"/>
                                          </p:val>
                                        </p:tav>
                                        <p:tav tm="100000">
                                          <p:val>
                                            <p:strVal val="#ppt_x"/>
                                          </p:val>
                                        </p:tav>
                                      </p:tavLst>
                                    </p:anim>
                                    <p:anim calcmode="lin" valueType="num">
                                      <p:cBhvr additive="base">
                                        <p:cTn id="26" dur="500" fill="hold"/>
                                        <p:tgtEl>
                                          <p:spTgt spid="54989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49897"/>
                                        </p:tgtEl>
                                        <p:attrNameLst>
                                          <p:attrName>style.visibility</p:attrName>
                                        </p:attrNameLst>
                                      </p:cBhvr>
                                      <p:to>
                                        <p:strVal val="visible"/>
                                      </p:to>
                                    </p:set>
                                    <p:anim calcmode="lin" valueType="num">
                                      <p:cBhvr additive="base">
                                        <p:cTn id="31" dur="500" fill="hold"/>
                                        <p:tgtEl>
                                          <p:spTgt spid="549897"/>
                                        </p:tgtEl>
                                        <p:attrNameLst>
                                          <p:attrName>ppt_x</p:attrName>
                                        </p:attrNameLst>
                                      </p:cBhvr>
                                      <p:tavLst>
                                        <p:tav tm="0">
                                          <p:val>
                                            <p:strVal val="1+#ppt_w/2"/>
                                          </p:val>
                                        </p:tav>
                                        <p:tav tm="100000">
                                          <p:val>
                                            <p:strVal val="#ppt_x"/>
                                          </p:val>
                                        </p:tav>
                                      </p:tavLst>
                                    </p:anim>
                                    <p:anim calcmode="lin" valueType="num">
                                      <p:cBhvr additive="base">
                                        <p:cTn id="32" dur="500" fill="hold"/>
                                        <p:tgtEl>
                                          <p:spTgt spid="54989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49898"/>
                                        </p:tgtEl>
                                        <p:attrNameLst>
                                          <p:attrName>style.visibility</p:attrName>
                                        </p:attrNameLst>
                                      </p:cBhvr>
                                      <p:to>
                                        <p:strVal val="visible"/>
                                      </p:to>
                                    </p:set>
                                    <p:anim calcmode="lin" valueType="num">
                                      <p:cBhvr additive="base">
                                        <p:cTn id="37" dur="500" fill="hold"/>
                                        <p:tgtEl>
                                          <p:spTgt spid="549898"/>
                                        </p:tgtEl>
                                        <p:attrNameLst>
                                          <p:attrName>ppt_x</p:attrName>
                                        </p:attrNameLst>
                                      </p:cBhvr>
                                      <p:tavLst>
                                        <p:tav tm="0">
                                          <p:val>
                                            <p:strVal val="1+#ppt_w/2"/>
                                          </p:val>
                                        </p:tav>
                                        <p:tav tm="100000">
                                          <p:val>
                                            <p:strVal val="#ppt_x"/>
                                          </p:val>
                                        </p:tav>
                                      </p:tavLst>
                                    </p:anim>
                                    <p:anim calcmode="lin" valueType="num">
                                      <p:cBhvr additive="base">
                                        <p:cTn id="38" dur="500" fill="hold"/>
                                        <p:tgtEl>
                                          <p:spTgt spid="54989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549891"/>
                                        </p:tgtEl>
                                        <p:attrNameLst>
                                          <p:attrName>style.visibility</p:attrName>
                                        </p:attrNameLst>
                                      </p:cBhvr>
                                      <p:to>
                                        <p:strVal val="visible"/>
                                      </p:to>
                                    </p:set>
                                    <p:anim calcmode="lin" valueType="num">
                                      <p:cBhvr additive="base">
                                        <p:cTn id="43" dur="500" fill="hold"/>
                                        <p:tgtEl>
                                          <p:spTgt spid="549891"/>
                                        </p:tgtEl>
                                        <p:attrNameLst>
                                          <p:attrName>ppt_x</p:attrName>
                                        </p:attrNameLst>
                                      </p:cBhvr>
                                      <p:tavLst>
                                        <p:tav tm="0">
                                          <p:val>
                                            <p:strVal val="1+#ppt_w/2"/>
                                          </p:val>
                                        </p:tav>
                                        <p:tav tm="100000">
                                          <p:val>
                                            <p:strVal val="#ppt_x"/>
                                          </p:val>
                                        </p:tav>
                                      </p:tavLst>
                                    </p:anim>
                                    <p:anim calcmode="lin" valueType="num">
                                      <p:cBhvr additive="base">
                                        <p:cTn id="44" dur="500" fill="hold"/>
                                        <p:tgtEl>
                                          <p:spTgt spid="54989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549899"/>
                                        </p:tgtEl>
                                        <p:attrNameLst>
                                          <p:attrName>style.visibility</p:attrName>
                                        </p:attrNameLst>
                                      </p:cBhvr>
                                      <p:to>
                                        <p:strVal val="visible"/>
                                      </p:to>
                                    </p:set>
                                    <p:anim calcmode="lin" valueType="num">
                                      <p:cBhvr additive="base">
                                        <p:cTn id="49" dur="500" fill="hold"/>
                                        <p:tgtEl>
                                          <p:spTgt spid="549899"/>
                                        </p:tgtEl>
                                        <p:attrNameLst>
                                          <p:attrName>ppt_x</p:attrName>
                                        </p:attrNameLst>
                                      </p:cBhvr>
                                      <p:tavLst>
                                        <p:tav tm="0">
                                          <p:val>
                                            <p:strVal val="1+#ppt_w/2"/>
                                          </p:val>
                                        </p:tav>
                                        <p:tav tm="100000">
                                          <p:val>
                                            <p:strVal val="#ppt_x"/>
                                          </p:val>
                                        </p:tav>
                                      </p:tavLst>
                                    </p:anim>
                                    <p:anim calcmode="lin" valueType="num">
                                      <p:cBhvr additive="base">
                                        <p:cTn id="50" dur="500" fill="hold"/>
                                        <p:tgtEl>
                                          <p:spTgt spid="54989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49896"/>
                                        </p:tgtEl>
                                        <p:attrNameLst>
                                          <p:attrName>style.visibility</p:attrName>
                                        </p:attrNameLst>
                                      </p:cBhvr>
                                      <p:to>
                                        <p:strVal val="visible"/>
                                      </p:to>
                                    </p:set>
                                    <p:anim calcmode="lin" valueType="num">
                                      <p:cBhvr additive="base">
                                        <p:cTn id="55" dur="500" fill="hold"/>
                                        <p:tgtEl>
                                          <p:spTgt spid="549896"/>
                                        </p:tgtEl>
                                        <p:attrNameLst>
                                          <p:attrName>ppt_x</p:attrName>
                                        </p:attrNameLst>
                                      </p:cBhvr>
                                      <p:tavLst>
                                        <p:tav tm="0">
                                          <p:val>
                                            <p:strVal val="#ppt_x"/>
                                          </p:val>
                                        </p:tav>
                                        <p:tav tm="100000">
                                          <p:val>
                                            <p:strVal val="#ppt_x"/>
                                          </p:val>
                                        </p:tav>
                                      </p:tavLst>
                                    </p:anim>
                                    <p:anim calcmode="lin" valueType="num">
                                      <p:cBhvr additive="base">
                                        <p:cTn id="56" dur="500" fill="hold"/>
                                        <p:tgtEl>
                                          <p:spTgt spid="5498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DCE54F4E-1247-475C-887F-192D4A4534B8}" type="slidenum">
              <a:rPr lang="en-US"/>
              <a:pPr/>
              <a:t>31</a:t>
            </a:fld>
            <a:endParaRPr lang="en-US"/>
          </a:p>
        </p:txBody>
      </p:sp>
      <p:sp>
        <p:nvSpPr>
          <p:cNvPr id="550914" name="Rectangle 2"/>
          <p:cNvSpPr>
            <a:spLocks noGrp="1" noRot="1" noChangeArrowheads="1"/>
          </p:cNvSpPr>
          <p:nvPr>
            <p:ph type="title"/>
          </p:nvPr>
        </p:nvSpPr>
        <p:spPr>
          <a:xfrm>
            <a:off x="0" y="0"/>
            <a:ext cx="8686800" cy="838200"/>
          </a:xfrm>
        </p:spPr>
        <p:txBody>
          <a:bodyPr>
            <a:normAutofit fontScale="90000"/>
          </a:bodyPr>
          <a:lstStyle/>
          <a:p>
            <a:pPr algn="ctr"/>
            <a:r>
              <a:rPr lang="en-US" sz="3600" dirty="0"/>
              <a:t>Changing Composition of the Court: Justice Kennedy is the Critical Vote</a:t>
            </a:r>
          </a:p>
        </p:txBody>
      </p:sp>
      <p:pic>
        <p:nvPicPr>
          <p:cNvPr id="550915" name="Picture 3" descr="thomas"/>
          <p:cNvPicPr>
            <a:picLocks noChangeAspect="1" noChangeArrowheads="1"/>
          </p:cNvPicPr>
          <p:nvPr/>
        </p:nvPicPr>
        <p:blipFill>
          <a:blip r:embed="rId2" cstate="print"/>
          <a:srcRect/>
          <a:stretch>
            <a:fillRect/>
          </a:stretch>
        </p:blipFill>
        <p:spPr bwMode="auto">
          <a:xfrm>
            <a:off x="7421563" y="5105400"/>
            <a:ext cx="1722437" cy="1981200"/>
          </a:xfrm>
          <a:prstGeom prst="rect">
            <a:avLst/>
          </a:prstGeom>
          <a:noFill/>
        </p:spPr>
      </p:pic>
      <p:pic>
        <p:nvPicPr>
          <p:cNvPr id="550916" name="Picture 4" descr="Stevens"/>
          <p:cNvPicPr>
            <a:picLocks noChangeAspect="1" noChangeArrowheads="1"/>
          </p:cNvPicPr>
          <p:nvPr/>
        </p:nvPicPr>
        <p:blipFill>
          <a:blip r:embed="rId3" cstate="print"/>
          <a:srcRect/>
          <a:stretch>
            <a:fillRect/>
          </a:stretch>
        </p:blipFill>
        <p:spPr bwMode="auto">
          <a:xfrm>
            <a:off x="-228600" y="3352800"/>
            <a:ext cx="1905000" cy="1828800"/>
          </a:xfrm>
          <a:prstGeom prst="rect">
            <a:avLst/>
          </a:prstGeom>
          <a:noFill/>
        </p:spPr>
      </p:pic>
      <p:pic>
        <p:nvPicPr>
          <p:cNvPr id="550917" name="Picture 5" descr="ginsburg"/>
          <p:cNvPicPr>
            <a:picLocks noChangeAspect="1" noChangeArrowheads="1"/>
          </p:cNvPicPr>
          <p:nvPr/>
        </p:nvPicPr>
        <p:blipFill>
          <a:blip r:embed="rId4" cstate="print"/>
          <a:srcRect/>
          <a:stretch>
            <a:fillRect/>
          </a:stretch>
        </p:blipFill>
        <p:spPr bwMode="auto">
          <a:xfrm>
            <a:off x="1524000" y="3352800"/>
            <a:ext cx="1524000" cy="1752600"/>
          </a:xfrm>
          <a:prstGeom prst="rect">
            <a:avLst/>
          </a:prstGeom>
          <a:noFill/>
        </p:spPr>
      </p:pic>
      <p:pic>
        <p:nvPicPr>
          <p:cNvPr id="550918" name="Picture 6" descr="souter"/>
          <p:cNvPicPr>
            <a:picLocks noChangeAspect="1" noChangeArrowheads="1"/>
          </p:cNvPicPr>
          <p:nvPr/>
        </p:nvPicPr>
        <p:blipFill>
          <a:blip r:embed="rId5" cstate="print"/>
          <a:srcRect/>
          <a:stretch>
            <a:fillRect/>
          </a:stretch>
        </p:blipFill>
        <p:spPr bwMode="auto">
          <a:xfrm>
            <a:off x="0" y="5105400"/>
            <a:ext cx="1697038" cy="1981200"/>
          </a:xfrm>
          <a:prstGeom prst="rect">
            <a:avLst/>
          </a:prstGeom>
          <a:noFill/>
        </p:spPr>
      </p:pic>
      <p:pic>
        <p:nvPicPr>
          <p:cNvPr id="550919" name="Picture 7" descr="breyer"/>
          <p:cNvPicPr>
            <a:picLocks noChangeAspect="1" noChangeArrowheads="1"/>
          </p:cNvPicPr>
          <p:nvPr/>
        </p:nvPicPr>
        <p:blipFill>
          <a:blip r:embed="rId6" cstate="print"/>
          <a:srcRect/>
          <a:stretch>
            <a:fillRect/>
          </a:stretch>
        </p:blipFill>
        <p:spPr bwMode="auto">
          <a:xfrm>
            <a:off x="1524000" y="5105400"/>
            <a:ext cx="1501775" cy="1752600"/>
          </a:xfrm>
          <a:prstGeom prst="rect">
            <a:avLst/>
          </a:prstGeom>
          <a:noFill/>
        </p:spPr>
      </p:pic>
      <p:pic>
        <p:nvPicPr>
          <p:cNvPr id="550922" name="Picture 10" descr="scalia"/>
          <p:cNvPicPr>
            <a:picLocks noChangeAspect="1" noChangeArrowheads="1"/>
          </p:cNvPicPr>
          <p:nvPr/>
        </p:nvPicPr>
        <p:blipFill>
          <a:blip r:embed="rId7" cstate="print"/>
          <a:srcRect/>
          <a:stretch>
            <a:fillRect/>
          </a:stretch>
        </p:blipFill>
        <p:spPr bwMode="auto">
          <a:xfrm>
            <a:off x="7640638" y="3352800"/>
            <a:ext cx="1503362" cy="1752600"/>
          </a:xfrm>
          <a:prstGeom prst="rect">
            <a:avLst/>
          </a:prstGeom>
          <a:noFill/>
        </p:spPr>
      </p:pic>
      <p:pic>
        <p:nvPicPr>
          <p:cNvPr id="550923" name="Picture 11" descr="Kennedy"/>
          <p:cNvPicPr>
            <a:picLocks noChangeAspect="1" noChangeArrowheads="1"/>
          </p:cNvPicPr>
          <p:nvPr/>
        </p:nvPicPr>
        <p:blipFill>
          <a:blip r:embed="rId8" cstate="print"/>
          <a:srcRect/>
          <a:stretch>
            <a:fillRect/>
          </a:stretch>
        </p:blipFill>
        <p:spPr bwMode="auto">
          <a:xfrm>
            <a:off x="3810000" y="1524000"/>
            <a:ext cx="1666875" cy="2209800"/>
          </a:xfrm>
          <a:prstGeom prst="rect">
            <a:avLst/>
          </a:prstGeom>
          <a:noFill/>
        </p:spPr>
      </p:pic>
      <p:pic>
        <p:nvPicPr>
          <p:cNvPr id="550925" name="Picture 13"/>
          <p:cNvPicPr>
            <a:picLocks noChangeAspect="1" noChangeArrowheads="1"/>
          </p:cNvPicPr>
          <p:nvPr/>
        </p:nvPicPr>
        <p:blipFill>
          <a:blip r:embed="rId9" cstate="print"/>
          <a:srcRect/>
          <a:stretch>
            <a:fillRect/>
          </a:stretch>
        </p:blipFill>
        <p:spPr bwMode="auto">
          <a:xfrm>
            <a:off x="6172200" y="3276600"/>
            <a:ext cx="1428750" cy="1828800"/>
          </a:xfrm>
          <a:prstGeom prst="rect">
            <a:avLst/>
          </a:prstGeom>
          <a:noFill/>
          <a:ln w="9525">
            <a:noFill/>
            <a:miter lim="800000"/>
            <a:headEnd/>
            <a:tailEnd/>
          </a:ln>
          <a:effectLst/>
        </p:spPr>
      </p:pic>
      <p:pic>
        <p:nvPicPr>
          <p:cNvPr id="550926" name="Picture 14"/>
          <p:cNvPicPr>
            <a:picLocks noChangeAspect="1" noChangeArrowheads="1"/>
          </p:cNvPicPr>
          <p:nvPr/>
        </p:nvPicPr>
        <p:blipFill>
          <a:blip r:embed="rId10" cstate="print"/>
          <a:srcRect/>
          <a:stretch>
            <a:fillRect/>
          </a:stretch>
        </p:blipFill>
        <p:spPr bwMode="auto">
          <a:xfrm>
            <a:off x="5943600" y="5181600"/>
            <a:ext cx="1489075" cy="1905000"/>
          </a:xfrm>
          <a:prstGeom prst="rect">
            <a:avLst/>
          </a:prstGeom>
          <a:noFill/>
          <a:ln w="9525">
            <a:noFill/>
            <a:miter lim="800000"/>
            <a:headEnd/>
            <a:tailEnd/>
          </a:ln>
          <a:effectLst/>
        </p:spPr>
      </p:pic>
    </p:spTree>
    <p:extLst>
      <p:ext uri="{BB962C8B-B14F-4D97-AF65-F5344CB8AC3E}">
        <p14:creationId xmlns:p14="http://schemas.microsoft.com/office/powerpoint/2010/main" val="159251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50916"/>
                                        </p:tgtEl>
                                        <p:attrNameLst>
                                          <p:attrName>style.visibility</p:attrName>
                                        </p:attrNameLst>
                                      </p:cBhvr>
                                      <p:to>
                                        <p:strVal val="visible"/>
                                      </p:to>
                                    </p:set>
                                    <p:anim calcmode="lin" valueType="num">
                                      <p:cBhvr additive="base">
                                        <p:cTn id="7" dur="500" fill="hold"/>
                                        <p:tgtEl>
                                          <p:spTgt spid="550916"/>
                                        </p:tgtEl>
                                        <p:attrNameLst>
                                          <p:attrName>ppt_x</p:attrName>
                                        </p:attrNameLst>
                                      </p:cBhvr>
                                      <p:tavLst>
                                        <p:tav tm="0">
                                          <p:val>
                                            <p:strVal val="0-#ppt_w/2"/>
                                          </p:val>
                                        </p:tav>
                                        <p:tav tm="100000">
                                          <p:val>
                                            <p:strVal val="#ppt_x"/>
                                          </p:val>
                                        </p:tav>
                                      </p:tavLst>
                                    </p:anim>
                                    <p:anim calcmode="lin" valueType="num">
                                      <p:cBhvr additive="base">
                                        <p:cTn id="8" dur="500" fill="hold"/>
                                        <p:tgtEl>
                                          <p:spTgt spid="5509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50918"/>
                                        </p:tgtEl>
                                        <p:attrNameLst>
                                          <p:attrName>style.visibility</p:attrName>
                                        </p:attrNameLst>
                                      </p:cBhvr>
                                      <p:to>
                                        <p:strVal val="visible"/>
                                      </p:to>
                                    </p:set>
                                    <p:anim calcmode="lin" valueType="num">
                                      <p:cBhvr additive="base">
                                        <p:cTn id="13" dur="500" fill="hold"/>
                                        <p:tgtEl>
                                          <p:spTgt spid="550918"/>
                                        </p:tgtEl>
                                        <p:attrNameLst>
                                          <p:attrName>ppt_x</p:attrName>
                                        </p:attrNameLst>
                                      </p:cBhvr>
                                      <p:tavLst>
                                        <p:tav tm="0">
                                          <p:val>
                                            <p:strVal val="0-#ppt_w/2"/>
                                          </p:val>
                                        </p:tav>
                                        <p:tav tm="100000">
                                          <p:val>
                                            <p:strVal val="#ppt_x"/>
                                          </p:val>
                                        </p:tav>
                                      </p:tavLst>
                                    </p:anim>
                                    <p:anim calcmode="lin" valueType="num">
                                      <p:cBhvr additive="base">
                                        <p:cTn id="14" dur="500" fill="hold"/>
                                        <p:tgtEl>
                                          <p:spTgt spid="5509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50917"/>
                                        </p:tgtEl>
                                        <p:attrNameLst>
                                          <p:attrName>style.visibility</p:attrName>
                                        </p:attrNameLst>
                                      </p:cBhvr>
                                      <p:to>
                                        <p:strVal val="visible"/>
                                      </p:to>
                                    </p:set>
                                    <p:anim calcmode="lin" valueType="num">
                                      <p:cBhvr additive="base">
                                        <p:cTn id="19" dur="500" fill="hold"/>
                                        <p:tgtEl>
                                          <p:spTgt spid="550917"/>
                                        </p:tgtEl>
                                        <p:attrNameLst>
                                          <p:attrName>ppt_x</p:attrName>
                                        </p:attrNameLst>
                                      </p:cBhvr>
                                      <p:tavLst>
                                        <p:tav tm="0">
                                          <p:val>
                                            <p:strVal val="0-#ppt_w/2"/>
                                          </p:val>
                                        </p:tav>
                                        <p:tav tm="100000">
                                          <p:val>
                                            <p:strVal val="#ppt_x"/>
                                          </p:val>
                                        </p:tav>
                                      </p:tavLst>
                                    </p:anim>
                                    <p:anim calcmode="lin" valueType="num">
                                      <p:cBhvr additive="base">
                                        <p:cTn id="20" dur="500" fill="hold"/>
                                        <p:tgtEl>
                                          <p:spTgt spid="5509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50919"/>
                                        </p:tgtEl>
                                        <p:attrNameLst>
                                          <p:attrName>style.visibility</p:attrName>
                                        </p:attrNameLst>
                                      </p:cBhvr>
                                      <p:to>
                                        <p:strVal val="visible"/>
                                      </p:to>
                                    </p:set>
                                    <p:anim calcmode="lin" valueType="num">
                                      <p:cBhvr additive="base">
                                        <p:cTn id="25" dur="500" fill="hold"/>
                                        <p:tgtEl>
                                          <p:spTgt spid="550919"/>
                                        </p:tgtEl>
                                        <p:attrNameLst>
                                          <p:attrName>ppt_x</p:attrName>
                                        </p:attrNameLst>
                                      </p:cBhvr>
                                      <p:tavLst>
                                        <p:tav tm="0">
                                          <p:val>
                                            <p:strVal val="0-#ppt_w/2"/>
                                          </p:val>
                                        </p:tav>
                                        <p:tav tm="100000">
                                          <p:val>
                                            <p:strVal val="#ppt_x"/>
                                          </p:val>
                                        </p:tav>
                                      </p:tavLst>
                                    </p:anim>
                                    <p:anim calcmode="lin" valueType="num">
                                      <p:cBhvr additive="base">
                                        <p:cTn id="26" dur="500" fill="hold"/>
                                        <p:tgtEl>
                                          <p:spTgt spid="5509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50922"/>
                                        </p:tgtEl>
                                        <p:attrNameLst>
                                          <p:attrName>style.visibility</p:attrName>
                                        </p:attrNameLst>
                                      </p:cBhvr>
                                      <p:to>
                                        <p:strVal val="visible"/>
                                      </p:to>
                                    </p:set>
                                    <p:anim calcmode="lin" valueType="num">
                                      <p:cBhvr additive="base">
                                        <p:cTn id="31" dur="500" fill="hold"/>
                                        <p:tgtEl>
                                          <p:spTgt spid="550922"/>
                                        </p:tgtEl>
                                        <p:attrNameLst>
                                          <p:attrName>ppt_x</p:attrName>
                                        </p:attrNameLst>
                                      </p:cBhvr>
                                      <p:tavLst>
                                        <p:tav tm="0">
                                          <p:val>
                                            <p:strVal val="1+#ppt_w/2"/>
                                          </p:val>
                                        </p:tav>
                                        <p:tav tm="100000">
                                          <p:val>
                                            <p:strVal val="#ppt_x"/>
                                          </p:val>
                                        </p:tav>
                                      </p:tavLst>
                                    </p:anim>
                                    <p:anim calcmode="lin" valueType="num">
                                      <p:cBhvr additive="base">
                                        <p:cTn id="32" dur="500" fill="hold"/>
                                        <p:tgtEl>
                                          <p:spTgt spid="55092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50915"/>
                                        </p:tgtEl>
                                        <p:attrNameLst>
                                          <p:attrName>style.visibility</p:attrName>
                                        </p:attrNameLst>
                                      </p:cBhvr>
                                      <p:to>
                                        <p:strVal val="visible"/>
                                      </p:to>
                                    </p:set>
                                    <p:anim calcmode="lin" valueType="num">
                                      <p:cBhvr additive="base">
                                        <p:cTn id="37" dur="500" fill="hold"/>
                                        <p:tgtEl>
                                          <p:spTgt spid="550915"/>
                                        </p:tgtEl>
                                        <p:attrNameLst>
                                          <p:attrName>ppt_x</p:attrName>
                                        </p:attrNameLst>
                                      </p:cBhvr>
                                      <p:tavLst>
                                        <p:tav tm="0">
                                          <p:val>
                                            <p:strVal val="1+#ppt_w/2"/>
                                          </p:val>
                                        </p:tav>
                                        <p:tav tm="100000">
                                          <p:val>
                                            <p:strVal val="#ppt_x"/>
                                          </p:val>
                                        </p:tav>
                                      </p:tavLst>
                                    </p:anim>
                                    <p:anim calcmode="lin" valueType="num">
                                      <p:cBhvr additive="base">
                                        <p:cTn id="38" dur="500" fill="hold"/>
                                        <p:tgtEl>
                                          <p:spTgt spid="55091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50926"/>
                                        </p:tgtEl>
                                        <p:attrNameLst>
                                          <p:attrName>style.visibility</p:attrName>
                                        </p:attrNameLst>
                                      </p:cBhvr>
                                      <p:to>
                                        <p:strVal val="visible"/>
                                      </p:to>
                                    </p:set>
                                    <p:anim calcmode="lin" valueType="num">
                                      <p:cBhvr additive="base">
                                        <p:cTn id="43" dur="500" fill="hold"/>
                                        <p:tgtEl>
                                          <p:spTgt spid="550926"/>
                                        </p:tgtEl>
                                        <p:attrNameLst>
                                          <p:attrName>ppt_x</p:attrName>
                                        </p:attrNameLst>
                                      </p:cBhvr>
                                      <p:tavLst>
                                        <p:tav tm="0">
                                          <p:val>
                                            <p:strVal val="#ppt_x"/>
                                          </p:val>
                                        </p:tav>
                                        <p:tav tm="100000">
                                          <p:val>
                                            <p:strVal val="#ppt_x"/>
                                          </p:val>
                                        </p:tav>
                                      </p:tavLst>
                                    </p:anim>
                                    <p:anim calcmode="lin" valueType="num">
                                      <p:cBhvr additive="base">
                                        <p:cTn id="44" dur="500" fill="hold"/>
                                        <p:tgtEl>
                                          <p:spTgt spid="5509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50925"/>
                                        </p:tgtEl>
                                        <p:attrNameLst>
                                          <p:attrName>style.visibility</p:attrName>
                                        </p:attrNameLst>
                                      </p:cBhvr>
                                      <p:to>
                                        <p:strVal val="visible"/>
                                      </p:to>
                                    </p:set>
                                    <p:anim calcmode="lin" valueType="num">
                                      <p:cBhvr additive="base">
                                        <p:cTn id="49" dur="500" fill="hold"/>
                                        <p:tgtEl>
                                          <p:spTgt spid="550925"/>
                                        </p:tgtEl>
                                        <p:attrNameLst>
                                          <p:attrName>ppt_x</p:attrName>
                                        </p:attrNameLst>
                                      </p:cBhvr>
                                      <p:tavLst>
                                        <p:tav tm="0">
                                          <p:val>
                                            <p:strVal val="#ppt_x"/>
                                          </p:val>
                                        </p:tav>
                                        <p:tav tm="100000">
                                          <p:val>
                                            <p:strVal val="#ppt_x"/>
                                          </p:val>
                                        </p:tav>
                                      </p:tavLst>
                                    </p:anim>
                                    <p:anim calcmode="lin" valueType="num">
                                      <p:cBhvr additive="base">
                                        <p:cTn id="50" dur="500" fill="hold"/>
                                        <p:tgtEl>
                                          <p:spTgt spid="5509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550923"/>
                                        </p:tgtEl>
                                        <p:attrNameLst>
                                          <p:attrName>style.visibility</p:attrName>
                                        </p:attrNameLst>
                                      </p:cBhvr>
                                      <p:to>
                                        <p:strVal val="visible"/>
                                      </p:to>
                                    </p:set>
                                    <p:anim calcmode="lin" valueType="num">
                                      <p:cBhvr additive="base">
                                        <p:cTn id="55" dur="500" fill="hold"/>
                                        <p:tgtEl>
                                          <p:spTgt spid="550923"/>
                                        </p:tgtEl>
                                        <p:attrNameLst>
                                          <p:attrName>ppt_x</p:attrName>
                                        </p:attrNameLst>
                                      </p:cBhvr>
                                      <p:tavLst>
                                        <p:tav tm="0">
                                          <p:val>
                                            <p:strVal val="#ppt_x"/>
                                          </p:val>
                                        </p:tav>
                                        <p:tav tm="100000">
                                          <p:val>
                                            <p:strVal val="#ppt_x"/>
                                          </p:val>
                                        </p:tav>
                                      </p:tavLst>
                                    </p:anim>
                                    <p:anim calcmode="lin" valueType="num">
                                      <p:cBhvr additive="base">
                                        <p:cTn id="56" dur="500" fill="hold"/>
                                        <p:tgtEl>
                                          <p:spTgt spid="5509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69EA83-0D1F-47FF-947E-4A10B2158EA4}" type="slidenum">
              <a:rPr lang="en-US"/>
              <a:pPr/>
              <a:t>32</a:t>
            </a:fld>
            <a:endParaRPr lang="en-US"/>
          </a:p>
        </p:txBody>
      </p:sp>
      <p:sp>
        <p:nvSpPr>
          <p:cNvPr id="551938" name="Rectangle 2"/>
          <p:cNvSpPr>
            <a:spLocks noGrp="1" noRot="1" noChangeArrowheads="1"/>
          </p:cNvSpPr>
          <p:nvPr>
            <p:ph type="title"/>
          </p:nvPr>
        </p:nvSpPr>
        <p:spPr/>
        <p:txBody>
          <a:bodyPr>
            <a:normAutofit fontScale="90000"/>
          </a:bodyPr>
          <a:lstStyle/>
          <a:p>
            <a:pPr algn="l"/>
            <a:r>
              <a:rPr lang="en-US" sz="4000"/>
              <a:t>Justice Kennedy’s </a:t>
            </a:r>
            <a:br>
              <a:rPr lang="en-US" sz="4000"/>
            </a:br>
            <a:r>
              <a:rPr lang="en-US" sz="4000"/>
              <a:t>Dissent in Grutter</a:t>
            </a:r>
          </a:p>
        </p:txBody>
      </p:sp>
      <p:pic>
        <p:nvPicPr>
          <p:cNvPr id="551940" name="Picture 4" descr="Kennedy"/>
          <p:cNvPicPr>
            <a:picLocks noChangeAspect="1" noChangeArrowheads="1"/>
          </p:cNvPicPr>
          <p:nvPr/>
        </p:nvPicPr>
        <p:blipFill>
          <a:blip r:embed="rId2" cstate="print"/>
          <a:srcRect/>
          <a:stretch>
            <a:fillRect/>
          </a:stretch>
        </p:blipFill>
        <p:spPr bwMode="auto">
          <a:xfrm>
            <a:off x="6858000" y="228600"/>
            <a:ext cx="1666875" cy="2209800"/>
          </a:xfrm>
          <a:prstGeom prst="rect">
            <a:avLst/>
          </a:prstGeom>
          <a:noFill/>
        </p:spPr>
      </p:pic>
      <p:sp>
        <p:nvSpPr>
          <p:cNvPr id="551941" name="AutoShape 5"/>
          <p:cNvSpPr>
            <a:spLocks noChangeArrowheads="1"/>
          </p:cNvSpPr>
          <p:nvPr/>
        </p:nvSpPr>
        <p:spPr bwMode="auto">
          <a:xfrm>
            <a:off x="0" y="1524000"/>
            <a:ext cx="6629400" cy="2286000"/>
          </a:xfrm>
          <a:prstGeom prst="wedgeRoundRectCallout">
            <a:avLst>
              <a:gd name="adj1" fmla="val 61231"/>
              <a:gd name="adj2" fmla="val -41042"/>
              <a:gd name="adj3" fmla="val 16667"/>
            </a:avLst>
          </a:prstGeom>
          <a:solidFill>
            <a:schemeClr val="bg1"/>
          </a:solidFill>
          <a:ln w="9525">
            <a:solidFill>
              <a:schemeClr val="tx1"/>
            </a:solidFill>
            <a:miter lim="800000"/>
            <a:headEnd/>
            <a:tailEnd/>
          </a:ln>
          <a:effectLst/>
        </p:spPr>
        <p:txBody>
          <a:bodyPr anchor="ctr"/>
          <a:lstStyle/>
          <a:p>
            <a:pPr algn="ctr"/>
            <a:r>
              <a:rPr lang="en-US" sz="2300" dirty="0">
                <a:solidFill>
                  <a:schemeClr val="tx2"/>
                </a:solidFill>
                <a:effectLst>
                  <a:outerShdw blurRad="38100" dist="38100" dir="2700000" algn="tl">
                    <a:srgbClr val="C0C0C0"/>
                  </a:outerShdw>
                </a:effectLst>
              </a:rPr>
              <a:t>“The opinion by Justice Powell, in my view, states the correct rule…for the Court’s acceptance of a university’s considered judgment that racial diversity among students can further its educational task.”</a:t>
            </a:r>
          </a:p>
        </p:txBody>
      </p:sp>
      <p:sp>
        <p:nvSpPr>
          <p:cNvPr id="551942" name="AutoShape 6"/>
          <p:cNvSpPr>
            <a:spLocks noChangeArrowheads="1"/>
          </p:cNvSpPr>
          <p:nvPr/>
        </p:nvSpPr>
        <p:spPr bwMode="auto">
          <a:xfrm>
            <a:off x="0" y="3962400"/>
            <a:ext cx="8915400" cy="2667000"/>
          </a:xfrm>
          <a:prstGeom prst="wedgeRoundRectCallout">
            <a:avLst>
              <a:gd name="adj1" fmla="val 34259"/>
              <a:gd name="adj2" fmla="val -112023"/>
              <a:gd name="adj3" fmla="val 16667"/>
            </a:avLst>
          </a:prstGeom>
          <a:solidFill>
            <a:schemeClr val="bg1"/>
          </a:solidFill>
          <a:ln w="9525">
            <a:solidFill>
              <a:schemeClr val="tx1"/>
            </a:solidFill>
            <a:miter lim="800000"/>
            <a:headEnd/>
            <a:tailEnd/>
          </a:ln>
          <a:effectLst/>
        </p:spPr>
        <p:txBody>
          <a:bodyPr anchor="ctr"/>
          <a:lstStyle/>
          <a:p>
            <a:pPr algn="ctr"/>
            <a:r>
              <a:rPr lang="en-US" sz="2300" dirty="0">
                <a:solidFill>
                  <a:schemeClr val="tx2"/>
                </a:solidFill>
                <a:effectLst>
                  <a:outerShdw blurRad="38100" dist="38100" dir="2700000" algn="tl">
                    <a:srgbClr val="C0C0C0"/>
                  </a:outerShdw>
                </a:effectLst>
              </a:rPr>
              <a:t>“Diversity can be accepted based on empirical data known to us, but deference is not to be given with respect to the methods by which it is pursued. The narrow fluctuation band raises an inference that the Law School subverted individual determination, and strict scrutiny requires the Law School to overcome the inference.”</a:t>
            </a:r>
            <a:br>
              <a:rPr lang="en-US" sz="2300" dirty="0">
                <a:solidFill>
                  <a:schemeClr val="tx2"/>
                </a:solidFill>
                <a:effectLst>
                  <a:outerShdw blurRad="38100" dist="38100" dir="2700000" algn="tl">
                    <a:srgbClr val="C0C0C0"/>
                  </a:outerShdw>
                </a:effectLst>
              </a:rPr>
            </a:br>
            <a:endParaRPr lang="en-US" sz="2300" dirty="0">
              <a:solidFill>
                <a:schemeClr val="tx2"/>
              </a:solidFill>
              <a:effectLst>
                <a:outerShdw blurRad="38100" dist="38100" dir="2700000" algn="tl">
                  <a:srgbClr val="C0C0C0"/>
                </a:outerShdw>
              </a:effectLst>
            </a:endParaRPr>
          </a:p>
        </p:txBody>
      </p:sp>
    </p:spTree>
    <p:extLst>
      <p:ext uri="{BB962C8B-B14F-4D97-AF65-F5344CB8AC3E}">
        <p14:creationId xmlns:p14="http://schemas.microsoft.com/office/powerpoint/2010/main" val="236156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51940"/>
                                        </p:tgtEl>
                                        <p:attrNameLst>
                                          <p:attrName>style.visibility</p:attrName>
                                        </p:attrNameLst>
                                      </p:cBhvr>
                                      <p:to>
                                        <p:strVal val="visible"/>
                                      </p:to>
                                    </p:set>
                                    <p:anim calcmode="lin" valueType="num">
                                      <p:cBhvr additive="base">
                                        <p:cTn id="7" dur="500" fill="hold"/>
                                        <p:tgtEl>
                                          <p:spTgt spid="551940"/>
                                        </p:tgtEl>
                                        <p:attrNameLst>
                                          <p:attrName>ppt_x</p:attrName>
                                        </p:attrNameLst>
                                      </p:cBhvr>
                                      <p:tavLst>
                                        <p:tav tm="0">
                                          <p:val>
                                            <p:strVal val="1+#ppt_w/2"/>
                                          </p:val>
                                        </p:tav>
                                        <p:tav tm="100000">
                                          <p:val>
                                            <p:strVal val="#ppt_x"/>
                                          </p:val>
                                        </p:tav>
                                      </p:tavLst>
                                    </p:anim>
                                    <p:anim calcmode="lin" valueType="num">
                                      <p:cBhvr additive="base">
                                        <p:cTn id="8" dur="500" fill="hold"/>
                                        <p:tgtEl>
                                          <p:spTgt spid="5519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551941"/>
                                        </p:tgtEl>
                                        <p:attrNameLst>
                                          <p:attrName>style.visibility</p:attrName>
                                        </p:attrNameLst>
                                      </p:cBhvr>
                                      <p:to>
                                        <p:strVal val="visible"/>
                                      </p:to>
                                    </p:set>
                                    <p:animEffect transition="in" filter="box(out)">
                                      <p:cBhvr>
                                        <p:cTn id="13" dur="500"/>
                                        <p:tgtEl>
                                          <p:spTgt spid="551941"/>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551942"/>
                                        </p:tgtEl>
                                        <p:attrNameLst>
                                          <p:attrName>style.visibility</p:attrName>
                                        </p:attrNameLst>
                                      </p:cBhvr>
                                      <p:to>
                                        <p:strVal val="visible"/>
                                      </p:to>
                                    </p:set>
                                    <p:animEffect transition="in" filter="box(out)">
                                      <p:cBhvr>
                                        <p:cTn id="18" dur="500"/>
                                        <p:tgtEl>
                                          <p:spTgt spid="551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41" grpId="0" animBg="1"/>
      <p:bldP spid="5519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ennedy"/>
          <p:cNvPicPr>
            <a:picLocks noChangeAspect="1" noChangeArrowheads="1"/>
          </p:cNvPicPr>
          <p:nvPr/>
        </p:nvPicPr>
        <p:blipFill>
          <a:blip r:embed="rId2" cstate="print"/>
          <a:srcRect/>
          <a:stretch>
            <a:fillRect/>
          </a:stretch>
        </p:blipFill>
        <p:spPr bwMode="auto">
          <a:xfrm>
            <a:off x="0" y="0"/>
            <a:ext cx="1666875" cy="2209800"/>
          </a:xfrm>
          <a:prstGeom prst="rect">
            <a:avLst/>
          </a:prstGeom>
          <a:noFill/>
        </p:spPr>
      </p:pic>
      <p:sp>
        <p:nvSpPr>
          <p:cNvPr id="5" name="TextBox 4"/>
          <p:cNvSpPr txBox="1"/>
          <p:nvPr/>
        </p:nvSpPr>
        <p:spPr>
          <a:xfrm>
            <a:off x="2057400" y="228600"/>
            <a:ext cx="6248400" cy="553998"/>
          </a:xfrm>
          <a:prstGeom prst="rect">
            <a:avLst/>
          </a:prstGeom>
          <a:noFill/>
        </p:spPr>
        <p:txBody>
          <a:bodyPr wrap="square" rtlCol="0">
            <a:spAutoFit/>
          </a:bodyPr>
          <a:lstStyle/>
          <a:p>
            <a:r>
              <a:rPr lang="en-US" sz="3000" dirty="0" smtClean="0"/>
              <a:t>J. Kennedy, </a:t>
            </a:r>
            <a:r>
              <a:rPr lang="en-US" sz="3000" dirty="0" smtClean="0"/>
              <a:t>Concurring in </a:t>
            </a:r>
            <a:r>
              <a:rPr lang="en-US" sz="3000" i="1" dirty="0" smtClean="0"/>
              <a:t>PICS</a:t>
            </a:r>
            <a:endParaRPr lang="en-US" sz="3000" dirty="0"/>
          </a:p>
        </p:txBody>
      </p:sp>
      <p:sp>
        <p:nvSpPr>
          <p:cNvPr id="6" name="AutoShape 4"/>
          <p:cNvSpPr>
            <a:spLocks noChangeArrowheads="1"/>
          </p:cNvSpPr>
          <p:nvPr/>
        </p:nvSpPr>
        <p:spPr bwMode="auto">
          <a:xfrm>
            <a:off x="2133600" y="914400"/>
            <a:ext cx="6629400" cy="2209800"/>
          </a:xfrm>
          <a:prstGeom prst="wedgeRoundRectCallout">
            <a:avLst>
              <a:gd name="adj1" fmla="val -56514"/>
              <a:gd name="adj2" fmla="val -34855"/>
              <a:gd name="adj3" fmla="val 16667"/>
            </a:avLst>
          </a:prstGeom>
          <a:solidFill>
            <a:schemeClr val="bg1"/>
          </a:solidFill>
          <a:ln w="9525">
            <a:solidFill>
              <a:schemeClr val="tx1"/>
            </a:solidFill>
            <a:miter lim="800000"/>
            <a:headEnd/>
            <a:tailEnd/>
          </a:ln>
          <a:effectLst/>
        </p:spPr>
        <p:txBody>
          <a:bodyPr anchor="ctr"/>
          <a:lstStyle/>
          <a:p>
            <a:pPr algn="ctr"/>
            <a:r>
              <a:rPr lang="en-US" sz="2000" dirty="0" smtClean="0">
                <a:solidFill>
                  <a:schemeClr val="tx2"/>
                </a:solidFill>
                <a:effectLst>
                  <a:outerShdw blurRad="38100" dist="38100" dir="2700000" algn="tl">
                    <a:srgbClr val="C0C0C0"/>
                  </a:outerShdw>
                </a:effectLst>
              </a:rPr>
              <a:t>The enduring hope is that race should not matter; the reality is that it too often does.   To the extent that the plurality opinion suggests the Constitution mandates that state and local school authorities must accept the status quo of racial isolation, it is, in my view, profoundly mistaken</a:t>
            </a:r>
            <a:endParaRPr lang="en-US" sz="2000" dirty="0">
              <a:solidFill>
                <a:schemeClr val="tx2"/>
              </a:solidFill>
              <a:effectLst>
                <a:outerShdw blurRad="38100" dist="38100" dir="2700000" algn="tl">
                  <a:srgbClr val="C0C0C0"/>
                </a:outerShdw>
              </a:effectLst>
            </a:endParaRPr>
          </a:p>
        </p:txBody>
      </p:sp>
      <p:sp>
        <p:nvSpPr>
          <p:cNvPr id="7" name="AutoShape 4"/>
          <p:cNvSpPr>
            <a:spLocks noChangeArrowheads="1"/>
          </p:cNvSpPr>
          <p:nvPr/>
        </p:nvSpPr>
        <p:spPr bwMode="auto">
          <a:xfrm>
            <a:off x="228600" y="3733800"/>
            <a:ext cx="8153400" cy="2743200"/>
          </a:xfrm>
          <a:prstGeom prst="wedgeRoundRectCallout">
            <a:avLst>
              <a:gd name="adj1" fmla="val -44353"/>
              <a:gd name="adj2" fmla="val -97311"/>
              <a:gd name="adj3" fmla="val 16667"/>
            </a:avLst>
          </a:prstGeom>
          <a:solidFill>
            <a:schemeClr val="bg1"/>
          </a:solidFill>
          <a:ln w="9525">
            <a:solidFill>
              <a:schemeClr val="tx1"/>
            </a:solidFill>
            <a:miter lim="800000"/>
            <a:headEnd/>
            <a:tailEnd/>
          </a:ln>
          <a:effectLst/>
        </p:spPr>
        <p:txBody>
          <a:bodyPr anchor="ctr"/>
          <a:lstStyle/>
          <a:p>
            <a:pPr algn="ctr"/>
            <a:r>
              <a:rPr lang="en-US" sz="2500" dirty="0" smtClean="0">
                <a:solidFill>
                  <a:schemeClr val="tx2"/>
                </a:solidFill>
                <a:effectLst>
                  <a:outerShdw blurRad="38100" dist="38100" dir="2700000" algn="tl">
                    <a:srgbClr val="C0C0C0"/>
                  </a:outerShdw>
                </a:effectLst>
              </a:rPr>
              <a:t>In the administration of public schools by the state and local authorities, it is </a:t>
            </a:r>
            <a:r>
              <a:rPr lang="en-US" sz="2500" b="1" i="1" dirty="0" smtClean="0">
                <a:solidFill>
                  <a:schemeClr val="tx2"/>
                </a:solidFill>
                <a:effectLst>
                  <a:outerShdw blurRad="38100" dist="38100" dir="2700000" algn="tl">
                    <a:srgbClr val="C0C0C0"/>
                  </a:outerShdw>
                </a:effectLst>
              </a:rPr>
              <a:t>permissible</a:t>
            </a:r>
            <a:r>
              <a:rPr lang="en-US" sz="2500" dirty="0" smtClean="0">
                <a:solidFill>
                  <a:schemeClr val="tx2"/>
                </a:solidFill>
                <a:effectLst>
                  <a:outerShdw blurRad="38100" dist="38100" dir="2700000" algn="tl">
                    <a:srgbClr val="C0C0C0"/>
                  </a:outerShdw>
                </a:effectLst>
              </a:rPr>
              <a:t> to consider the racial makeup of schools and to adopt </a:t>
            </a:r>
            <a:r>
              <a:rPr lang="en-US" sz="2500" b="1" i="1" dirty="0" smtClean="0">
                <a:solidFill>
                  <a:schemeClr val="tx2"/>
                </a:solidFill>
                <a:effectLst>
                  <a:outerShdw blurRad="38100" dist="38100" dir="2700000" algn="tl">
                    <a:srgbClr val="C0C0C0"/>
                  </a:outerShdw>
                </a:effectLst>
              </a:rPr>
              <a:t>general policies </a:t>
            </a:r>
            <a:r>
              <a:rPr lang="en-US" sz="2500" dirty="0" smtClean="0">
                <a:solidFill>
                  <a:schemeClr val="tx2"/>
                </a:solidFill>
                <a:effectLst>
                  <a:outerShdw blurRad="38100" dist="38100" dir="2700000" algn="tl">
                    <a:srgbClr val="C0C0C0"/>
                  </a:outerShdw>
                </a:effectLst>
              </a:rPr>
              <a:t>to encourage a diverse student body, one aspect of which is its racial composition.   </a:t>
            </a:r>
            <a:endParaRPr lang="en-US" sz="2500" dirty="0">
              <a:solidFill>
                <a:schemeClr val="tx2"/>
              </a:solidFill>
              <a:effectLst>
                <a:outerShdw blurRad="38100" dist="38100" dir="2700000" algn="tl">
                  <a:srgbClr val="C0C0C0"/>
                </a:outerShdw>
              </a:effectLst>
            </a:endParaRPr>
          </a:p>
        </p:txBody>
      </p:sp>
    </p:spTree>
    <p:extLst>
      <p:ext uri="{BB962C8B-B14F-4D97-AF65-F5344CB8AC3E}">
        <p14:creationId xmlns:p14="http://schemas.microsoft.com/office/powerpoint/2010/main" val="75084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ou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ou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FC828E5-8451-41B1-ADE5-1CB0E5D6C5B4}" type="slidenum">
              <a:rPr lang="en-US"/>
              <a:pPr/>
              <a:t>34</a:t>
            </a:fld>
            <a:endParaRPr lang="en-US"/>
          </a:p>
        </p:txBody>
      </p:sp>
      <p:sp>
        <p:nvSpPr>
          <p:cNvPr id="555010" name="Rectangle 2"/>
          <p:cNvSpPr>
            <a:spLocks noGrp="1" noRot="1" noChangeArrowheads="1"/>
          </p:cNvSpPr>
          <p:nvPr>
            <p:ph type="title"/>
          </p:nvPr>
        </p:nvSpPr>
        <p:spPr>
          <a:xfrm>
            <a:off x="457200" y="274638"/>
            <a:ext cx="6934200" cy="1143000"/>
          </a:xfrm>
        </p:spPr>
        <p:txBody>
          <a:bodyPr>
            <a:normAutofit fontScale="90000"/>
          </a:bodyPr>
          <a:lstStyle/>
          <a:p>
            <a:pPr algn="l"/>
            <a:r>
              <a:rPr lang="en-US" sz="4000" dirty="0"/>
              <a:t>Justice </a:t>
            </a:r>
            <a:r>
              <a:rPr lang="en-US" sz="4000" dirty="0" smtClean="0"/>
              <a:t>Kennedy, Concurring </a:t>
            </a:r>
            <a:endParaRPr lang="en-US" sz="4000" dirty="0"/>
          </a:p>
        </p:txBody>
      </p:sp>
      <p:pic>
        <p:nvPicPr>
          <p:cNvPr id="555011" name="Picture 3" descr="Kennedy"/>
          <p:cNvPicPr>
            <a:picLocks noChangeAspect="1" noChangeArrowheads="1"/>
          </p:cNvPicPr>
          <p:nvPr/>
        </p:nvPicPr>
        <p:blipFill>
          <a:blip r:embed="rId2" cstate="print"/>
          <a:srcRect/>
          <a:stretch>
            <a:fillRect/>
          </a:stretch>
        </p:blipFill>
        <p:spPr bwMode="auto">
          <a:xfrm>
            <a:off x="7239000" y="228600"/>
            <a:ext cx="1666875" cy="2209800"/>
          </a:xfrm>
          <a:prstGeom prst="rect">
            <a:avLst/>
          </a:prstGeom>
          <a:noFill/>
        </p:spPr>
      </p:pic>
      <p:sp>
        <p:nvSpPr>
          <p:cNvPr id="8" name="Rounded Rectangular Callout 7"/>
          <p:cNvSpPr/>
          <p:nvPr/>
        </p:nvSpPr>
        <p:spPr>
          <a:xfrm>
            <a:off x="152400" y="1333500"/>
            <a:ext cx="6858000" cy="2171700"/>
          </a:xfrm>
          <a:prstGeom prst="wedgeRoundRectCallout">
            <a:avLst>
              <a:gd name="adj1" fmla="val 49971"/>
              <a:gd name="adj2" fmla="val -571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The Nation has a moral and ethical obligation to fulfill its historic commitment to creating an integrated society that ensures equal opportunity for all its children.   </a:t>
            </a:r>
            <a:r>
              <a:rPr lang="en-US" sz="2000" b="1" dirty="0" smtClean="0"/>
              <a:t>A compelling interest exists in avoiding racial isolation, </a:t>
            </a:r>
            <a:r>
              <a:rPr lang="en-US" sz="2000" dirty="0" smtClean="0"/>
              <a:t>an interest that a school district, in its discretion and experience, may choose to pursue.  </a:t>
            </a:r>
            <a:endParaRPr lang="en-US" sz="2000" dirty="0"/>
          </a:p>
        </p:txBody>
      </p:sp>
      <p:sp>
        <p:nvSpPr>
          <p:cNvPr id="9" name="Rounded Rectangular Callout 8"/>
          <p:cNvSpPr/>
          <p:nvPr/>
        </p:nvSpPr>
        <p:spPr>
          <a:xfrm>
            <a:off x="609600" y="3962400"/>
            <a:ext cx="8001000" cy="2438400"/>
          </a:xfrm>
          <a:prstGeom prst="wedgeRoundRectCallout">
            <a:avLst>
              <a:gd name="adj1" fmla="val 46485"/>
              <a:gd name="adj2" fmla="val -1067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Due to a variety of factors – some influenced by government, some not – neighborhoods in our communities do not reflect the diversity of our Nation as a whole.   Those entrusted with directing our public schools can bring to bear the creativity of experts, parents, administrators, and other concerned citizens to find a way to achieve the compelling government interests they face…</a:t>
            </a:r>
            <a:endParaRPr lang="en-US" sz="2000" dirty="0"/>
          </a:p>
        </p:txBody>
      </p:sp>
    </p:spTree>
    <p:extLst>
      <p:ext uri="{BB962C8B-B14F-4D97-AF65-F5344CB8AC3E}">
        <p14:creationId xmlns:p14="http://schemas.microsoft.com/office/powerpoint/2010/main" val="307411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55011"/>
                                        </p:tgtEl>
                                        <p:attrNameLst>
                                          <p:attrName>style.visibility</p:attrName>
                                        </p:attrNameLst>
                                      </p:cBhvr>
                                      <p:to>
                                        <p:strVal val="visible"/>
                                      </p:to>
                                    </p:set>
                                    <p:anim calcmode="lin" valueType="num">
                                      <p:cBhvr additive="base">
                                        <p:cTn id="7" dur="500" fill="hold"/>
                                        <p:tgtEl>
                                          <p:spTgt spid="555011"/>
                                        </p:tgtEl>
                                        <p:attrNameLst>
                                          <p:attrName>ppt_x</p:attrName>
                                        </p:attrNameLst>
                                      </p:cBhvr>
                                      <p:tavLst>
                                        <p:tav tm="0">
                                          <p:val>
                                            <p:strVal val="1+#ppt_w/2"/>
                                          </p:val>
                                        </p:tav>
                                        <p:tav tm="100000">
                                          <p:val>
                                            <p:strVal val="#ppt_x"/>
                                          </p:val>
                                        </p:tav>
                                      </p:tavLst>
                                    </p:anim>
                                    <p:anim calcmode="lin" valueType="num">
                                      <p:cBhvr additive="base">
                                        <p:cTn id="8" dur="500" fill="hold"/>
                                        <p:tgtEl>
                                          <p:spTgt spid="5550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Possible Outcomes in </a:t>
            </a:r>
            <a:r>
              <a:rPr lang="en-US" i="1" dirty="0" smtClean="0"/>
              <a:t>Fisher v. Texas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7145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996" y="4343400"/>
            <a:ext cx="3505200" cy="186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944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r>
              <a:rPr lang="en-US" b="1" dirty="0" smtClean="0"/>
              <a:t>Worst Case Scenario: </a:t>
            </a:r>
            <a:r>
              <a:rPr lang="en-US" dirty="0" smtClean="0"/>
              <a:t>The Court overturns </a:t>
            </a:r>
            <a:r>
              <a:rPr lang="en-US" i="1" dirty="0" err="1" smtClean="0"/>
              <a:t>Grutter</a:t>
            </a:r>
            <a:r>
              <a:rPr lang="en-US" dirty="0" smtClean="0"/>
              <a:t>, striking down UT’s admissions policy.</a:t>
            </a:r>
          </a:p>
          <a:p>
            <a:pPr marL="624078" indent="-514350">
              <a:buFont typeface="+mj-lt"/>
              <a:buAutoNum type="arabicPeriod"/>
            </a:pPr>
            <a:r>
              <a:rPr lang="en-US" b="1" dirty="0" smtClean="0"/>
              <a:t>Splitting the Difference: </a:t>
            </a:r>
            <a:r>
              <a:rPr lang="en-US" dirty="0" smtClean="0"/>
              <a:t>The </a:t>
            </a:r>
            <a:r>
              <a:rPr lang="en-US" dirty="0"/>
              <a:t>Court Overturns the UT Plan, but Under the </a:t>
            </a:r>
            <a:r>
              <a:rPr lang="en-US" i="1" dirty="0" err="1"/>
              <a:t>Grutter</a:t>
            </a:r>
            <a:r>
              <a:rPr lang="en-US" i="1" dirty="0"/>
              <a:t>/Bakke</a:t>
            </a:r>
            <a:r>
              <a:rPr lang="en-US" dirty="0"/>
              <a:t> </a:t>
            </a:r>
            <a:r>
              <a:rPr lang="en-US" dirty="0" smtClean="0"/>
              <a:t>Standard</a:t>
            </a:r>
          </a:p>
          <a:p>
            <a:pPr marL="624078" lvl="0" indent="-514350">
              <a:buFont typeface="+mj-lt"/>
              <a:buAutoNum type="arabicPeriod"/>
            </a:pPr>
            <a:r>
              <a:rPr lang="en-US" b="1" i="1" dirty="0"/>
              <a:t>Best Case Scenario: </a:t>
            </a:r>
            <a:r>
              <a:rPr lang="en-US" dirty="0"/>
              <a:t>The Court Upholds the UT Admissions Policy</a:t>
            </a:r>
          </a:p>
          <a:p>
            <a:pPr marL="624078" indent="-514350">
              <a:buFont typeface="+mj-lt"/>
              <a:buAutoNum type="arabicPeriod"/>
            </a:pPr>
            <a:endParaRPr lang="en-US" dirty="0"/>
          </a:p>
        </p:txBody>
      </p:sp>
      <p:sp>
        <p:nvSpPr>
          <p:cNvPr id="3" name="Title 2"/>
          <p:cNvSpPr>
            <a:spLocks noGrp="1"/>
          </p:cNvSpPr>
          <p:nvPr>
            <p:ph type="title"/>
          </p:nvPr>
        </p:nvSpPr>
        <p:spPr/>
        <p:txBody>
          <a:bodyPr/>
          <a:lstStyle/>
          <a:p>
            <a:r>
              <a:rPr lang="en-US" dirty="0" smtClean="0"/>
              <a:t>Possible Outcomes:</a:t>
            </a:r>
            <a:endParaRPr lang="en-US" dirty="0"/>
          </a:p>
        </p:txBody>
      </p:sp>
    </p:spTree>
    <p:extLst>
      <p:ext uri="{BB962C8B-B14F-4D97-AF65-F5344CB8AC3E}">
        <p14:creationId xmlns:p14="http://schemas.microsoft.com/office/powerpoint/2010/main" val="382195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DCE54F4E-1247-475C-887F-192D4A4534B8}" type="slidenum">
              <a:rPr lang="en-US"/>
              <a:pPr/>
              <a:t>37</a:t>
            </a:fld>
            <a:endParaRPr lang="en-US"/>
          </a:p>
        </p:txBody>
      </p:sp>
      <p:sp>
        <p:nvSpPr>
          <p:cNvPr id="550914" name="Rectangle 2"/>
          <p:cNvSpPr>
            <a:spLocks noGrp="1" noRot="1" noChangeArrowheads="1"/>
          </p:cNvSpPr>
          <p:nvPr>
            <p:ph type="title"/>
          </p:nvPr>
        </p:nvSpPr>
        <p:spPr>
          <a:xfrm>
            <a:off x="0" y="0"/>
            <a:ext cx="8686800" cy="838200"/>
          </a:xfrm>
        </p:spPr>
        <p:txBody>
          <a:bodyPr>
            <a:normAutofit/>
          </a:bodyPr>
          <a:lstStyle/>
          <a:p>
            <a:pPr algn="ctr"/>
            <a:r>
              <a:rPr lang="en-US" sz="3600" dirty="0" smtClean="0"/>
              <a:t>The </a:t>
            </a:r>
            <a:r>
              <a:rPr lang="en-US" sz="3600" i="1" dirty="0" smtClean="0"/>
              <a:t>Fisher</a:t>
            </a:r>
            <a:r>
              <a:rPr lang="en-US" sz="3600" dirty="0" smtClean="0"/>
              <a:t> Court</a:t>
            </a:r>
            <a:endParaRPr lang="en-US" sz="3600" dirty="0"/>
          </a:p>
        </p:txBody>
      </p:sp>
      <p:pic>
        <p:nvPicPr>
          <p:cNvPr id="550915" name="Picture 3" descr="thomas"/>
          <p:cNvPicPr>
            <a:picLocks noChangeAspect="1" noChangeArrowheads="1"/>
          </p:cNvPicPr>
          <p:nvPr/>
        </p:nvPicPr>
        <p:blipFill>
          <a:blip r:embed="rId2" cstate="print"/>
          <a:srcRect/>
          <a:stretch>
            <a:fillRect/>
          </a:stretch>
        </p:blipFill>
        <p:spPr bwMode="auto">
          <a:xfrm>
            <a:off x="7421563" y="5105400"/>
            <a:ext cx="1722437" cy="1981200"/>
          </a:xfrm>
          <a:prstGeom prst="rect">
            <a:avLst/>
          </a:prstGeom>
          <a:noFill/>
        </p:spPr>
      </p:pic>
      <p:pic>
        <p:nvPicPr>
          <p:cNvPr id="550917" name="Picture 5" descr="ginsburg"/>
          <p:cNvPicPr>
            <a:picLocks noChangeAspect="1" noChangeArrowheads="1"/>
          </p:cNvPicPr>
          <p:nvPr/>
        </p:nvPicPr>
        <p:blipFill>
          <a:blip r:embed="rId3" cstate="print"/>
          <a:srcRect/>
          <a:stretch>
            <a:fillRect/>
          </a:stretch>
        </p:blipFill>
        <p:spPr bwMode="auto">
          <a:xfrm>
            <a:off x="1524000" y="3352800"/>
            <a:ext cx="1524000" cy="1752600"/>
          </a:xfrm>
          <a:prstGeom prst="rect">
            <a:avLst/>
          </a:prstGeom>
          <a:noFill/>
        </p:spPr>
      </p:pic>
      <p:pic>
        <p:nvPicPr>
          <p:cNvPr id="550919" name="Picture 7" descr="breyer"/>
          <p:cNvPicPr>
            <a:picLocks noChangeAspect="1" noChangeArrowheads="1"/>
          </p:cNvPicPr>
          <p:nvPr/>
        </p:nvPicPr>
        <p:blipFill>
          <a:blip r:embed="rId4" cstate="print"/>
          <a:srcRect/>
          <a:stretch>
            <a:fillRect/>
          </a:stretch>
        </p:blipFill>
        <p:spPr bwMode="auto">
          <a:xfrm>
            <a:off x="1524000" y="5105400"/>
            <a:ext cx="1501775" cy="1752600"/>
          </a:xfrm>
          <a:prstGeom prst="rect">
            <a:avLst/>
          </a:prstGeom>
          <a:noFill/>
        </p:spPr>
      </p:pic>
      <p:pic>
        <p:nvPicPr>
          <p:cNvPr id="550922" name="Picture 10" descr="scalia"/>
          <p:cNvPicPr>
            <a:picLocks noChangeAspect="1" noChangeArrowheads="1"/>
          </p:cNvPicPr>
          <p:nvPr/>
        </p:nvPicPr>
        <p:blipFill>
          <a:blip r:embed="rId5" cstate="print"/>
          <a:srcRect/>
          <a:stretch>
            <a:fillRect/>
          </a:stretch>
        </p:blipFill>
        <p:spPr bwMode="auto">
          <a:xfrm>
            <a:off x="7640638" y="3352800"/>
            <a:ext cx="1503362" cy="1752600"/>
          </a:xfrm>
          <a:prstGeom prst="rect">
            <a:avLst/>
          </a:prstGeom>
          <a:noFill/>
        </p:spPr>
      </p:pic>
      <p:pic>
        <p:nvPicPr>
          <p:cNvPr id="550923" name="Picture 11" descr="Kennedy"/>
          <p:cNvPicPr>
            <a:picLocks noChangeAspect="1" noChangeArrowheads="1"/>
          </p:cNvPicPr>
          <p:nvPr/>
        </p:nvPicPr>
        <p:blipFill>
          <a:blip r:embed="rId6" cstate="print"/>
          <a:srcRect/>
          <a:stretch>
            <a:fillRect/>
          </a:stretch>
        </p:blipFill>
        <p:spPr bwMode="auto">
          <a:xfrm>
            <a:off x="3810000" y="1524000"/>
            <a:ext cx="1666875" cy="2209800"/>
          </a:xfrm>
          <a:prstGeom prst="rect">
            <a:avLst/>
          </a:prstGeom>
          <a:noFill/>
        </p:spPr>
      </p:pic>
      <p:pic>
        <p:nvPicPr>
          <p:cNvPr id="550925" name="Picture 13"/>
          <p:cNvPicPr>
            <a:picLocks noChangeAspect="1" noChangeArrowheads="1"/>
          </p:cNvPicPr>
          <p:nvPr/>
        </p:nvPicPr>
        <p:blipFill>
          <a:blip r:embed="rId7" cstate="print"/>
          <a:srcRect/>
          <a:stretch>
            <a:fillRect/>
          </a:stretch>
        </p:blipFill>
        <p:spPr bwMode="auto">
          <a:xfrm>
            <a:off x="6172200" y="3276600"/>
            <a:ext cx="1428750" cy="1828800"/>
          </a:xfrm>
          <a:prstGeom prst="rect">
            <a:avLst/>
          </a:prstGeom>
          <a:noFill/>
          <a:ln w="9525">
            <a:noFill/>
            <a:miter lim="800000"/>
            <a:headEnd/>
            <a:tailEnd/>
          </a:ln>
          <a:effectLst/>
        </p:spPr>
      </p:pic>
      <p:pic>
        <p:nvPicPr>
          <p:cNvPr id="550926" name="Picture 14"/>
          <p:cNvPicPr>
            <a:picLocks noChangeAspect="1" noChangeArrowheads="1"/>
          </p:cNvPicPr>
          <p:nvPr/>
        </p:nvPicPr>
        <p:blipFill>
          <a:blip r:embed="rId8" cstate="print"/>
          <a:srcRect/>
          <a:stretch>
            <a:fillRect/>
          </a:stretch>
        </p:blipFill>
        <p:spPr bwMode="auto">
          <a:xfrm>
            <a:off x="5943600" y="5181600"/>
            <a:ext cx="1489075" cy="1905000"/>
          </a:xfrm>
          <a:prstGeom prst="rect">
            <a:avLst/>
          </a:prstGeom>
          <a:noFill/>
          <a:ln w="9525">
            <a:noFill/>
            <a:miter lim="800000"/>
            <a:headEnd/>
            <a:tailEnd/>
          </a:ln>
          <a:effectLst/>
        </p:spPr>
      </p:pic>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399" y="3354094"/>
            <a:ext cx="1339049" cy="167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399" y="5200095"/>
            <a:ext cx="1371601" cy="171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2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50917"/>
                                        </p:tgtEl>
                                        <p:attrNameLst>
                                          <p:attrName>style.visibility</p:attrName>
                                        </p:attrNameLst>
                                      </p:cBhvr>
                                      <p:to>
                                        <p:strVal val="visible"/>
                                      </p:to>
                                    </p:set>
                                    <p:anim calcmode="lin" valueType="num">
                                      <p:cBhvr additive="base">
                                        <p:cTn id="7" dur="500" fill="hold"/>
                                        <p:tgtEl>
                                          <p:spTgt spid="550917"/>
                                        </p:tgtEl>
                                        <p:attrNameLst>
                                          <p:attrName>ppt_x</p:attrName>
                                        </p:attrNameLst>
                                      </p:cBhvr>
                                      <p:tavLst>
                                        <p:tav tm="0">
                                          <p:val>
                                            <p:strVal val="0-#ppt_w/2"/>
                                          </p:val>
                                        </p:tav>
                                        <p:tav tm="100000">
                                          <p:val>
                                            <p:strVal val="#ppt_x"/>
                                          </p:val>
                                        </p:tav>
                                      </p:tavLst>
                                    </p:anim>
                                    <p:anim calcmode="lin" valueType="num">
                                      <p:cBhvr additive="base">
                                        <p:cTn id="8" dur="500" fill="hold"/>
                                        <p:tgtEl>
                                          <p:spTgt spid="5509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50919"/>
                                        </p:tgtEl>
                                        <p:attrNameLst>
                                          <p:attrName>style.visibility</p:attrName>
                                        </p:attrNameLst>
                                      </p:cBhvr>
                                      <p:to>
                                        <p:strVal val="visible"/>
                                      </p:to>
                                    </p:set>
                                    <p:anim calcmode="lin" valueType="num">
                                      <p:cBhvr additive="base">
                                        <p:cTn id="13" dur="500" fill="hold"/>
                                        <p:tgtEl>
                                          <p:spTgt spid="550919"/>
                                        </p:tgtEl>
                                        <p:attrNameLst>
                                          <p:attrName>ppt_x</p:attrName>
                                        </p:attrNameLst>
                                      </p:cBhvr>
                                      <p:tavLst>
                                        <p:tav tm="0">
                                          <p:val>
                                            <p:strVal val="0-#ppt_w/2"/>
                                          </p:val>
                                        </p:tav>
                                        <p:tav tm="100000">
                                          <p:val>
                                            <p:strVal val="#ppt_x"/>
                                          </p:val>
                                        </p:tav>
                                      </p:tavLst>
                                    </p:anim>
                                    <p:anim calcmode="lin" valueType="num">
                                      <p:cBhvr additive="base">
                                        <p:cTn id="14" dur="500" fill="hold"/>
                                        <p:tgtEl>
                                          <p:spTgt spid="5509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50922"/>
                                        </p:tgtEl>
                                        <p:attrNameLst>
                                          <p:attrName>style.visibility</p:attrName>
                                        </p:attrNameLst>
                                      </p:cBhvr>
                                      <p:to>
                                        <p:strVal val="visible"/>
                                      </p:to>
                                    </p:set>
                                    <p:anim calcmode="lin" valueType="num">
                                      <p:cBhvr additive="base">
                                        <p:cTn id="19" dur="500" fill="hold"/>
                                        <p:tgtEl>
                                          <p:spTgt spid="550922"/>
                                        </p:tgtEl>
                                        <p:attrNameLst>
                                          <p:attrName>ppt_x</p:attrName>
                                        </p:attrNameLst>
                                      </p:cBhvr>
                                      <p:tavLst>
                                        <p:tav tm="0">
                                          <p:val>
                                            <p:strVal val="1+#ppt_w/2"/>
                                          </p:val>
                                        </p:tav>
                                        <p:tav tm="100000">
                                          <p:val>
                                            <p:strVal val="#ppt_x"/>
                                          </p:val>
                                        </p:tav>
                                      </p:tavLst>
                                    </p:anim>
                                    <p:anim calcmode="lin" valueType="num">
                                      <p:cBhvr additive="base">
                                        <p:cTn id="20" dur="500" fill="hold"/>
                                        <p:tgtEl>
                                          <p:spTgt spid="5509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50915"/>
                                        </p:tgtEl>
                                        <p:attrNameLst>
                                          <p:attrName>style.visibility</p:attrName>
                                        </p:attrNameLst>
                                      </p:cBhvr>
                                      <p:to>
                                        <p:strVal val="visible"/>
                                      </p:to>
                                    </p:set>
                                    <p:anim calcmode="lin" valueType="num">
                                      <p:cBhvr additive="base">
                                        <p:cTn id="25" dur="500" fill="hold"/>
                                        <p:tgtEl>
                                          <p:spTgt spid="550915"/>
                                        </p:tgtEl>
                                        <p:attrNameLst>
                                          <p:attrName>ppt_x</p:attrName>
                                        </p:attrNameLst>
                                      </p:cBhvr>
                                      <p:tavLst>
                                        <p:tav tm="0">
                                          <p:val>
                                            <p:strVal val="1+#ppt_w/2"/>
                                          </p:val>
                                        </p:tav>
                                        <p:tav tm="100000">
                                          <p:val>
                                            <p:strVal val="#ppt_x"/>
                                          </p:val>
                                        </p:tav>
                                      </p:tavLst>
                                    </p:anim>
                                    <p:anim calcmode="lin" valueType="num">
                                      <p:cBhvr additive="base">
                                        <p:cTn id="26" dur="500" fill="hold"/>
                                        <p:tgtEl>
                                          <p:spTgt spid="5509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50926"/>
                                        </p:tgtEl>
                                        <p:attrNameLst>
                                          <p:attrName>style.visibility</p:attrName>
                                        </p:attrNameLst>
                                      </p:cBhvr>
                                      <p:to>
                                        <p:strVal val="visible"/>
                                      </p:to>
                                    </p:set>
                                    <p:anim calcmode="lin" valueType="num">
                                      <p:cBhvr additive="base">
                                        <p:cTn id="31" dur="500" fill="hold"/>
                                        <p:tgtEl>
                                          <p:spTgt spid="550926"/>
                                        </p:tgtEl>
                                        <p:attrNameLst>
                                          <p:attrName>ppt_x</p:attrName>
                                        </p:attrNameLst>
                                      </p:cBhvr>
                                      <p:tavLst>
                                        <p:tav tm="0">
                                          <p:val>
                                            <p:strVal val="#ppt_x"/>
                                          </p:val>
                                        </p:tav>
                                        <p:tav tm="100000">
                                          <p:val>
                                            <p:strVal val="#ppt_x"/>
                                          </p:val>
                                        </p:tav>
                                      </p:tavLst>
                                    </p:anim>
                                    <p:anim calcmode="lin" valueType="num">
                                      <p:cBhvr additive="base">
                                        <p:cTn id="32" dur="500" fill="hold"/>
                                        <p:tgtEl>
                                          <p:spTgt spid="5509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50925"/>
                                        </p:tgtEl>
                                        <p:attrNameLst>
                                          <p:attrName>style.visibility</p:attrName>
                                        </p:attrNameLst>
                                      </p:cBhvr>
                                      <p:to>
                                        <p:strVal val="visible"/>
                                      </p:to>
                                    </p:set>
                                    <p:anim calcmode="lin" valueType="num">
                                      <p:cBhvr additive="base">
                                        <p:cTn id="37" dur="500" fill="hold"/>
                                        <p:tgtEl>
                                          <p:spTgt spid="550925"/>
                                        </p:tgtEl>
                                        <p:attrNameLst>
                                          <p:attrName>ppt_x</p:attrName>
                                        </p:attrNameLst>
                                      </p:cBhvr>
                                      <p:tavLst>
                                        <p:tav tm="0">
                                          <p:val>
                                            <p:strVal val="#ppt_x"/>
                                          </p:val>
                                        </p:tav>
                                        <p:tav tm="100000">
                                          <p:val>
                                            <p:strVal val="#ppt_x"/>
                                          </p:val>
                                        </p:tav>
                                      </p:tavLst>
                                    </p:anim>
                                    <p:anim calcmode="lin" valueType="num">
                                      <p:cBhvr additive="base">
                                        <p:cTn id="38" dur="500" fill="hold"/>
                                        <p:tgtEl>
                                          <p:spTgt spid="5509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550923"/>
                                        </p:tgtEl>
                                        <p:attrNameLst>
                                          <p:attrName>style.visibility</p:attrName>
                                        </p:attrNameLst>
                                      </p:cBhvr>
                                      <p:to>
                                        <p:strVal val="visible"/>
                                      </p:to>
                                    </p:set>
                                    <p:anim calcmode="lin" valueType="num">
                                      <p:cBhvr additive="base">
                                        <p:cTn id="43" dur="500" fill="hold"/>
                                        <p:tgtEl>
                                          <p:spTgt spid="550923"/>
                                        </p:tgtEl>
                                        <p:attrNameLst>
                                          <p:attrName>ppt_x</p:attrName>
                                        </p:attrNameLst>
                                      </p:cBhvr>
                                      <p:tavLst>
                                        <p:tav tm="0">
                                          <p:val>
                                            <p:strVal val="#ppt_x"/>
                                          </p:val>
                                        </p:tav>
                                        <p:tav tm="100000">
                                          <p:val>
                                            <p:strVal val="#ppt_x"/>
                                          </p:val>
                                        </p:tav>
                                      </p:tavLst>
                                    </p:anim>
                                    <p:anim calcmode="lin" valueType="num">
                                      <p:cBhvr additive="base">
                                        <p:cTn id="44" dur="500" fill="hold"/>
                                        <p:tgtEl>
                                          <p:spTgt spid="550923"/>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1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14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6146"/>
                                        </p:tgtEl>
                                        <p:attrNameLst>
                                          <p:attrName>ppt_x</p:attrName>
                                        </p:attrNameLst>
                                      </p:cBhvr>
                                      <p:tavLst>
                                        <p:tav tm="0">
                                          <p:val>
                                            <p:strVal val="ppt_x"/>
                                          </p:val>
                                        </p:tav>
                                        <p:tav tm="100000">
                                          <p:val>
                                            <p:strVal val="ppt_x"/>
                                          </p:val>
                                        </p:tav>
                                      </p:tavLst>
                                    </p:anim>
                                    <p:anim calcmode="lin" valueType="num">
                                      <p:cBhvr additive="base">
                                        <p:cTn id="57" dur="500"/>
                                        <p:tgtEl>
                                          <p:spTgt spid="6146"/>
                                        </p:tgtEl>
                                        <p:attrNameLst>
                                          <p:attrName>ppt_y</p:attrName>
                                        </p:attrNameLst>
                                      </p:cBhvr>
                                      <p:tavLst>
                                        <p:tav tm="0">
                                          <p:val>
                                            <p:strVal val="ppt_y"/>
                                          </p:val>
                                        </p:tav>
                                        <p:tav tm="100000">
                                          <p:val>
                                            <p:strVal val="1+ppt_h/2"/>
                                          </p:val>
                                        </p:tav>
                                      </p:tavLst>
                                    </p:anim>
                                    <p:set>
                                      <p:cBhvr>
                                        <p:cTn id="58" dur="1" fill="hold">
                                          <p:stCondLst>
                                            <p:cond delay="4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Justice Kennedy is Key</a:t>
            </a:r>
            <a:endParaRPr lang="en-US" dirty="0"/>
          </a:p>
        </p:txBody>
      </p:sp>
      <p:sp>
        <p:nvSpPr>
          <p:cNvPr id="3" name="Content Placeholder 2"/>
          <p:cNvSpPr>
            <a:spLocks noGrp="1"/>
          </p:cNvSpPr>
          <p:nvPr>
            <p:ph idx="1"/>
          </p:nvPr>
        </p:nvSpPr>
        <p:spPr/>
        <p:txBody>
          <a:bodyPr/>
          <a:lstStyle/>
          <a:p>
            <a:pPr>
              <a:defRPr/>
            </a:pPr>
            <a:r>
              <a:rPr lang="en-US" dirty="0" smtClean="0"/>
              <a:t>Justice Kennedy dissented in </a:t>
            </a:r>
            <a:r>
              <a:rPr lang="en-US" i="1" dirty="0" err="1" smtClean="0"/>
              <a:t>Grutter</a:t>
            </a:r>
            <a:r>
              <a:rPr lang="en-US" dirty="0" smtClean="0"/>
              <a:t>, but agreed with Justice O’Connor’s opinion that promoting diversity in higher education is a compelling governmental interest that justifies the use of race in admissions.</a:t>
            </a:r>
          </a:p>
          <a:p>
            <a:pPr>
              <a:defRPr/>
            </a:pPr>
            <a:r>
              <a:rPr lang="en-US" dirty="0" smtClean="0"/>
              <a:t>However, Justice Kennedy (as in </a:t>
            </a:r>
            <a:r>
              <a:rPr lang="en-US" i="1" dirty="0" err="1" smtClean="0"/>
              <a:t>Grutter</a:t>
            </a:r>
            <a:r>
              <a:rPr lang="en-US" dirty="0" smtClean="0"/>
              <a:t>) is likely to hold that the UT plan is NOT narrowly tailored.  </a:t>
            </a:r>
            <a:endParaRPr lang="en-US" dirty="0"/>
          </a:p>
        </p:txBody>
      </p:sp>
      <p:sp>
        <p:nvSpPr>
          <p:cNvPr id="471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fld id="{1111EF99-1E28-4060-A6E8-3E2BEF5855A0}" type="slidenum">
              <a:rPr lang="en-US" smtClean="0">
                <a:latin typeface="Arial" charset="0"/>
              </a:rPr>
              <a:pPr/>
              <a:t>38</a:t>
            </a:fld>
            <a:endParaRPr lang="en-US" smtClean="0">
              <a:latin typeface="Arial" charset="0"/>
            </a:endParaRPr>
          </a:p>
        </p:txBody>
      </p:sp>
    </p:spTree>
    <p:extLst>
      <p:ext uri="{BB962C8B-B14F-4D97-AF65-F5344CB8AC3E}">
        <p14:creationId xmlns:p14="http://schemas.microsoft.com/office/powerpoint/2010/main" val="345612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we might learn at oral argument:</a:t>
            </a:r>
          </a:p>
          <a:p>
            <a:pPr lvl="1"/>
            <a:endParaRPr lang="en-US" dirty="0" smtClean="0"/>
          </a:p>
          <a:p>
            <a:pPr lvl="1"/>
            <a:r>
              <a:rPr lang="en-US" dirty="0" smtClean="0"/>
              <a:t>Where the Justices stand on this issue</a:t>
            </a:r>
          </a:p>
          <a:p>
            <a:pPr lvl="1"/>
            <a:endParaRPr lang="en-US" dirty="0" smtClean="0"/>
          </a:p>
          <a:p>
            <a:pPr lvl="1"/>
            <a:r>
              <a:rPr lang="en-US" dirty="0" smtClean="0"/>
              <a:t>How the Court is likely to rule</a:t>
            </a:r>
          </a:p>
          <a:p>
            <a:pPr lvl="1"/>
            <a:endParaRPr lang="en-US" dirty="0" smtClean="0"/>
          </a:p>
          <a:p>
            <a:pPr lvl="1"/>
            <a:r>
              <a:rPr lang="en-US" dirty="0" smtClean="0"/>
              <a:t>The standard they might employ for race-based admissions</a:t>
            </a:r>
          </a:p>
          <a:p>
            <a:pPr marL="393192" lvl="1" indent="0">
              <a:buNone/>
            </a:pPr>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Oral Argument – Oct. 10, 2012</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5105400"/>
            <a:ext cx="519112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699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Facts</a:t>
            </a:r>
            <a:endParaRPr lang="en-US" dirty="0"/>
          </a:p>
        </p:txBody>
      </p:sp>
      <p:sp>
        <p:nvSpPr>
          <p:cNvPr id="3" name="Content Placeholder 2"/>
          <p:cNvSpPr>
            <a:spLocks noGrp="1"/>
          </p:cNvSpPr>
          <p:nvPr>
            <p:ph idx="1"/>
          </p:nvPr>
        </p:nvSpPr>
        <p:spPr/>
        <p:txBody>
          <a:bodyPr/>
          <a:lstStyle/>
          <a:p>
            <a:pPr>
              <a:defRPr/>
            </a:pPr>
            <a:r>
              <a:rPr lang="en-US" dirty="0" smtClean="0"/>
              <a:t>Abigail Fisher, a white female, was denied admission to the University of Texas, and did not qualify for automatic admissions under the 10% Law.</a:t>
            </a:r>
          </a:p>
          <a:p>
            <a:pPr>
              <a:defRPr/>
            </a:pPr>
            <a:r>
              <a:rPr lang="en-US" dirty="0" smtClean="0"/>
              <a:t>The University of Texas has two admissions pools:</a:t>
            </a:r>
          </a:p>
          <a:p>
            <a:pPr lvl="1">
              <a:defRPr/>
            </a:pPr>
            <a:r>
              <a:rPr lang="en-US" dirty="0" smtClean="0"/>
              <a:t>Individuals automatically admitted through the 10% law</a:t>
            </a:r>
          </a:p>
          <a:p>
            <a:pPr lvl="1">
              <a:defRPr/>
            </a:pPr>
            <a:r>
              <a:rPr lang="en-US" dirty="0" smtClean="0"/>
              <a:t>A holistic admissions procedure that looks at the race of the individual applicant (ala </a:t>
            </a:r>
            <a:r>
              <a:rPr lang="en-US" i="1" dirty="0" err="1" smtClean="0"/>
              <a:t>Grutter</a:t>
            </a:r>
            <a:r>
              <a:rPr lang="en-US" i="1" dirty="0" smtClean="0"/>
              <a:t>).</a:t>
            </a:r>
            <a:endParaRPr lang="en-US" dirty="0"/>
          </a:p>
        </p:txBody>
      </p:sp>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fld id="{4AB50CA9-3345-4C77-9D2F-96A23272088F}" type="slidenum">
              <a:rPr lang="en-US" smtClean="0">
                <a:latin typeface="Arial" charset="0"/>
              </a:rPr>
              <a:pPr/>
              <a:t>4</a:t>
            </a:fld>
            <a:endParaRPr lang="en-US" smtClean="0">
              <a:latin typeface="Arial" charset="0"/>
            </a:endParaRPr>
          </a:p>
        </p:txBody>
      </p:sp>
    </p:spTree>
    <p:extLst>
      <p:ext uri="{BB962C8B-B14F-4D97-AF65-F5344CB8AC3E}">
        <p14:creationId xmlns:p14="http://schemas.microsoft.com/office/powerpoint/2010/main" val="34855203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we argued…</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52400"/>
            <a:ext cx="1804987" cy="226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84175"/>
            <a:ext cx="466725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646250"/>
            <a:ext cx="444817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37" y="4191000"/>
            <a:ext cx="43719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4386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Post-Fisher Possibilities</a:t>
            </a:r>
            <a:endParaRPr lang="en-US" dirty="0"/>
          </a:p>
        </p:txBody>
      </p:sp>
      <p:sp>
        <p:nvSpPr>
          <p:cNvPr id="5" name="Subtitle 4"/>
          <p:cNvSpPr>
            <a:spLocks noGrp="1"/>
          </p:cNvSpPr>
          <p:nvPr>
            <p:ph type="subTitle" idx="1"/>
          </p:nvPr>
        </p:nvSpPr>
        <p:spPr/>
        <p:txBody>
          <a:bodyPr/>
          <a:lstStyle/>
          <a:p>
            <a:endParaRPr lang="en-US"/>
          </a:p>
        </p:txBody>
      </p:sp>
      <p:pic>
        <p:nvPicPr>
          <p:cNvPr id="6" name="Picture 2" descr="Q:\GIS\K12 diversity\257926_7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228600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559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Post-Fisher Planning</a:t>
            </a:r>
            <a:endParaRPr lang="en-US" dirty="0"/>
          </a:p>
        </p:txBody>
      </p:sp>
      <p:sp>
        <p:nvSpPr>
          <p:cNvPr id="3" name="Content Placeholder 2"/>
          <p:cNvSpPr>
            <a:spLocks noGrp="1"/>
          </p:cNvSpPr>
          <p:nvPr>
            <p:ph idx="1"/>
          </p:nvPr>
        </p:nvSpPr>
        <p:spPr/>
        <p:txBody>
          <a:bodyPr/>
          <a:lstStyle/>
          <a:p>
            <a:pPr>
              <a:defRPr/>
            </a:pPr>
            <a:r>
              <a:rPr lang="en-US" dirty="0" smtClean="0"/>
              <a:t>Post-Fisher planning will depend on possible outcomes.</a:t>
            </a:r>
          </a:p>
          <a:p>
            <a:pPr>
              <a:defRPr/>
            </a:pPr>
            <a:endParaRPr lang="en-US" dirty="0" smtClean="0"/>
          </a:p>
          <a:p>
            <a:pPr>
              <a:defRPr/>
            </a:pPr>
            <a:r>
              <a:rPr lang="en-US" dirty="0" smtClean="0"/>
              <a:t>If the Court upholds UT’s plan, then Universities can rely on race-based admissions policies with greater confidence.</a:t>
            </a:r>
          </a:p>
          <a:p>
            <a:pPr>
              <a:defRPr/>
            </a:pPr>
            <a:endParaRPr lang="en-US" dirty="0" smtClean="0"/>
          </a:p>
          <a:p>
            <a:pPr>
              <a:defRPr/>
            </a:pPr>
            <a:r>
              <a:rPr lang="en-US" dirty="0" smtClean="0"/>
              <a:t>However, if the Court either strikes down the plan under </a:t>
            </a:r>
            <a:r>
              <a:rPr lang="en-US" i="1" dirty="0" err="1" smtClean="0"/>
              <a:t>Grutter</a:t>
            </a:r>
            <a:r>
              <a:rPr lang="en-US" dirty="0" smtClean="0"/>
              <a:t> or overturns </a:t>
            </a:r>
            <a:r>
              <a:rPr lang="en-US" i="1" dirty="0" err="1" smtClean="0"/>
              <a:t>Grutter</a:t>
            </a:r>
            <a:r>
              <a:rPr lang="en-US" i="1" dirty="0" smtClean="0"/>
              <a:t>…</a:t>
            </a:r>
            <a:endParaRPr lang="en-US" dirty="0"/>
          </a:p>
        </p:txBody>
      </p:sp>
      <p:sp>
        <p:nvSpPr>
          <p:cNvPr id="481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fld id="{248C16DB-F973-4AA2-90EA-25683188FA61}" type="slidenum">
              <a:rPr lang="en-US" smtClean="0">
                <a:latin typeface="Arial" charset="0"/>
              </a:rPr>
              <a:pPr/>
              <a:t>42</a:t>
            </a:fld>
            <a:endParaRPr lang="en-US" smtClean="0">
              <a:latin typeface="Arial" charset="0"/>
            </a:endParaRPr>
          </a:p>
        </p:txBody>
      </p:sp>
    </p:spTree>
    <p:extLst>
      <p:ext uri="{BB962C8B-B14F-4D97-AF65-F5344CB8AC3E}">
        <p14:creationId xmlns:p14="http://schemas.microsoft.com/office/powerpoint/2010/main" val="268136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dirty="0"/>
              <a:t>Geographic diversity</a:t>
            </a:r>
          </a:p>
          <a:p>
            <a:pPr lvl="0"/>
            <a:r>
              <a:rPr lang="en-US" dirty="0" smtClean="0"/>
              <a:t>Socio-economic </a:t>
            </a:r>
            <a:r>
              <a:rPr lang="en-US" dirty="0"/>
              <a:t>diversity</a:t>
            </a:r>
          </a:p>
          <a:p>
            <a:pPr lvl="0"/>
            <a:r>
              <a:rPr lang="en-US" dirty="0"/>
              <a:t>Preference for racially isolated school applicants</a:t>
            </a:r>
          </a:p>
          <a:p>
            <a:pPr lvl="0"/>
            <a:r>
              <a:rPr lang="en-US" dirty="0"/>
              <a:t>Diversity capital</a:t>
            </a:r>
          </a:p>
          <a:p>
            <a:pPr lvl="0"/>
            <a:r>
              <a:rPr lang="en-US" dirty="0"/>
              <a:t>Opportunity Enrollment</a:t>
            </a:r>
          </a:p>
          <a:p>
            <a:pPr lvl="0"/>
            <a:r>
              <a:rPr lang="en-US" dirty="0"/>
              <a:t>Targeted recruitment from minority schools</a:t>
            </a:r>
          </a:p>
          <a:p>
            <a:pPr lvl="0"/>
            <a:r>
              <a:rPr lang="en-US" dirty="0"/>
              <a:t>Reduce reliance on SAT/ACT</a:t>
            </a:r>
          </a:p>
          <a:p>
            <a:pPr marL="109728" indent="0">
              <a:buNone/>
            </a:pPr>
            <a:endParaRPr lang="en-US" dirty="0"/>
          </a:p>
        </p:txBody>
      </p:sp>
      <p:sp>
        <p:nvSpPr>
          <p:cNvPr id="3" name="Title 2"/>
          <p:cNvSpPr>
            <a:spLocks noGrp="1"/>
          </p:cNvSpPr>
          <p:nvPr>
            <p:ph type="title"/>
          </p:nvPr>
        </p:nvSpPr>
        <p:spPr/>
        <p:txBody>
          <a:bodyPr/>
          <a:lstStyle/>
          <a:p>
            <a:r>
              <a:rPr lang="en-US" dirty="0" smtClean="0"/>
              <a:t>Post-Fisher Possibilities:</a:t>
            </a:r>
            <a:endParaRPr lang="en-US" dirty="0"/>
          </a:p>
        </p:txBody>
      </p:sp>
    </p:spTree>
    <p:extLst>
      <p:ext uri="{BB962C8B-B14F-4D97-AF65-F5344CB8AC3E}">
        <p14:creationId xmlns:p14="http://schemas.microsoft.com/office/powerpoint/2010/main" val="31763332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Post-Fisher options:</a:t>
            </a:r>
            <a:endParaRPr lang="en-US" dirty="0"/>
          </a:p>
        </p:txBody>
      </p:sp>
      <p:sp>
        <p:nvSpPr>
          <p:cNvPr id="3" name="Content Placeholder 2"/>
          <p:cNvSpPr>
            <a:spLocks noGrp="1"/>
          </p:cNvSpPr>
          <p:nvPr>
            <p:ph idx="1"/>
          </p:nvPr>
        </p:nvSpPr>
        <p:spPr/>
        <p:txBody>
          <a:bodyPr/>
          <a:lstStyle/>
          <a:p>
            <a:pPr>
              <a:defRPr/>
            </a:pPr>
            <a:r>
              <a:rPr lang="en-US" dirty="0"/>
              <a:t>Look at “distances traveled” (U. </a:t>
            </a:r>
            <a:r>
              <a:rPr lang="en-US" dirty="0" err="1"/>
              <a:t>Mich</a:t>
            </a:r>
            <a:r>
              <a:rPr lang="en-US" dirty="0"/>
              <a:t> Plan)</a:t>
            </a:r>
          </a:p>
          <a:p>
            <a:pPr>
              <a:defRPr/>
            </a:pPr>
            <a:r>
              <a:rPr lang="en-US" dirty="0" smtClean="0"/>
              <a:t>Ask </a:t>
            </a:r>
            <a:r>
              <a:rPr lang="en-US" dirty="0" smtClean="0"/>
              <a:t>Universities to set a preference for students that reside in high non-white census tracts, zip codes, or attend high non-white high schools.</a:t>
            </a:r>
          </a:p>
          <a:p>
            <a:pPr>
              <a:defRPr/>
            </a:pPr>
            <a:r>
              <a:rPr lang="en-US" dirty="0" smtClean="0"/>
              <a:t>Set a quota for enrolling students from low and very low opportunity census tracts. </a:t>
            </a:r>
          </a:p>
        </p:txBody>
      </p:sp>
      <p:sp>
        <p:nvSpPr>
          <p:cNvPr id="481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fld id="{248C16DB-F973-4AA2-90EA-25683188FA61}" type="slidenum">
              <a:rPr lang="en-US" smtClean="0">
                <a:latin typeface="Arial" charset="0"/>
              </a:rPr>
              <a:pPr/>
              <a:t>44</a:t>
            </a:fld>
            <a:endParaRPr lang="en-US" smtClean="0">
              <a:latin typeface="Arial" charset="0"/>
            </a:endParaRPr>
          </a:p>
        </p:txBody>
      </p:sp>
    </p:spTree>
    <p:extLst>
      <p:ext uri="{BB962C8B-B14F-4D97-AF65-F5344CB8AC3E}">
        <p14:creationId xmlns:p14="http://schemas.microsoft.com/office/powerpoint/2010/main" val="268136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Guarantees admission to the University of Texas – the state’s flagship university -- for every student who graduates in the top 10% of their graduating class.  </a:t>
            </a:r>
          </a:p>
          <a:p>
            <a:r>
              <a:rPr lang="en-US" dirty="0" smtClean="0"/>
              <a:t>Relies on patterns of</a:t>
            </a:r>
            <a:r>
              <a:rPr lang="en-US" dirty="0" smtClean="0"/>
              <a:t> </a:t>
            </a:r>
            <a:r>
              <a:rPr lang="en-US" dirty="0" smtClean="0"/>
              <a:t>residential segregation </a:t>
            </a:r>
            <a:r>
              <a:rPr lang="en-US" dirty="0" smtClean="0"/>
              <a:t>to</a:t>
            </a:r>
            <a:r>
              <a:rPr lang="en-US" dirty="0" smtClean="0"/>
              <a:t> generate </a:t>
            </a:r>
            <a:r>
              <a:rPr lang="en-US" dirty="0" smtClean="0"/>
              <a:t>diversity.</a:t>
            </a:r>
          </a:p>
          <a:p>
            <a:r>
              <a:rPr lang="en-US" dirty="0" smtClean="0"/>
              <a:t>Caused a split between conservative rural representatives and conservative suburban legislators. </a:t>
            </a:r>
          </a:p>
          <a:p>
            <a:pPr lvl="1"/>
            <a:r>
              <a:rPr lang="en-US" dirty="0" smtClean="0"/>
              <a:t>Some counties in West Texas had </a:t>
            </a:r>
            <a:r>
              <a:rPr lang="en-US" i="1" dirty="0" smtClean="0"/>
              <a:t>never</a:t>
            </a:r>
            <a:r>
              <a:rPr lang="en-US" dirty="0" smtClean="0"/>
              <a:t> sent a high school graduate to the University of Texas.  </a:t>
            </a:r>
          </a:p>
          <a:p>
            <a:pPr lvl="1">
              <a:buNone/>
            </a:pPr>
            <a:endParaRPr lang="en-US" dirty="0" smtClean="0"/>
          </a:p>
          <a:p>
            <a:endParaRPr lang="en-US" dirty="0"/>
          </a:p>
        </p:txBody>
      </p:sp>
      <p:sp>
        <p:nvSpPr>
          <p:cNvPr id="3" name="Title 2"/>
          <p:cNvSpPr>
            <a:spLocks noGrp="1"/>
          </p:cNvSpPr>
          <p:nvPr>
            <p:ph type="title"/>
          </p:nvPr>
        </p:nvSpPr>
        <p:spPr/>
        <p:txBody>
          <a:bodyPr/>
          <a:lstStyle/>
          <a:p>
            <a:r>
              <a:rPr lang="en-US" dirty="0" smtClean="0"/>
              <a:t>The Texas-Ten Percent Plan</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 y="5791200"/>
            <a:ext cx="1066800"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i="1" dirty="0" smtClean="0"/>
              <a:t>Fisher v. Texas</a:t>
            </a:r>
            <a:endParaRPr lang="en-US" i="1" dirty="0"/>
          </a:p>
        </p:txBody>
      </p:sp>
      <p:sp>
        <p:nvSpPr>
          <p:cNvPr id="3" name="Content Placeholder 2"/>
          <p:cNvSpPr>
            <a:spLocks noGrp="1"/>
          </p:cNvSpPr>
          <p:nvPr>
            <p:ph idx="1"/>
          </p:nvPr>
        </p:nvSpPr>
        <p:spPr/>
        <p:txBody>
          <a:bodyPr/>
          <a:lstStyle/>
          <a:p>
            <a:pPr>
              <a:defRPr/>
            </a:pPr>
            <a:r>
              <a:rPr lang="en-US" dirty="0" smtClean="0"/>
              <a:t>Ms. Fisher sued Texas arguing that the use of race in undergraduate admissions violates the equal protection clause of the 14</a:t>
            </a:r>
            <a:r>
              <a:rPr lang="en-US" baseline="30000" dirty="0" smtClean="0"/>
              <a:t>th</a:t>
            </a:r>
            <a:r>
              <a:rPr lang="en-US" dirty="0" smtClean="0"/>
              <a:t> Amendment.</a:t>
            </a:r>
          </a:p>
          <a:p>
            <a:pPr lvl="1">
              <a:defRPr/>
            </a:pPr>
            <a:r>
              <a:rPr lang="en-US" dirty="0" smtClean="0"/>
              <a:t>She argues she had better credentials than minority applicants that were admitted.</a:t>
            </a:r>
          </a:p>
          <a:p>
            <a:pPr lvl="1">
              <a:defRPr/>
            </a:pPr>
            <a:r>
              <a:rPr lang="en-US" dirty="0" smtClean="0"/>
              <a:t>She also argues that the success of the 10% plan in generating student body diversity at UT renders the additional race-conscious procedure unnecessary.  </a:t>
            </a:r>
          </a:p>
          <a:p>
            <a:pPr>
              <a:defRPr/>
            </a:pPr>
            <a:endParaRPr lang="en-US" dirty="0" smtClean="0"/>
          </a:p>
        </p:txBody>
      </p:sp>
      <p:sp>
        <p:nvSpPr>
          <p:cNvPr id="450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fld id="{C01EAB9B-2D73-4227-90D0-A6724BADB706}" type="slidenum">
              <a:rPr lang="en-US" smtClean="0">
                <a:latin typeface="Arial" charset="0"/>
              </a:rPr>
              <a:pPr/>
              <a:t>6</a:t>
            </a:fld>
            <a:endParaRPr lang="en-US" smtClean="0">
              <a:latin typeface="Arial" charset="0"/>
            </a:endParaRPr>
          </a:p>
        </p:txBody>
      </p:sp>
    </p:spTree>
    <p:extLst>
      <p:ext uri="{BB962C8B-B14F-4D97-AF65-F5344CB8AC3E}">
        <p14:creationId xmlns:p14="http://schemas.microsoft.com/office/powerpoint/2010/main" val="17385667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800" dirty="0" smtClean="0"/>
              <a:t> UT Enrollment v. State Demographics</a:t>
            </a:r>
            <a:endParaRPr lang="en-US" sz="3800" dirty="0"/>
          </a:p>
        </p:txBody>
      </p:sp>
      <p:graphicFrame>
        <p:nvGraphicFramePr>
          <p:cNvPr id="6" name="Content Placeholder 5"/>
          <p:cNvGraphicFramePr>
            <a:graphicFrameLocks noGrp="1"/>
          </p:cNvGraphicFramePr>
          <p:nvPr>
            <p:ph idx="1"/>
          </p:nvPr>
        </p:nvGraphicFramePr>
        <p:xfrm>
          <a:off x="301625" y="1600200"/>
          <a:ext cx="8540751" cy="3962400"/>
        </p:xfrm>
        <a:graphic>
          <a:graphicData uri="http://schemas.openxmlformats.org/drawingml/2006/table">
            <a:tbl>
              <a:tblPr firstRow="1" bandRow="1">
                <a:tableStyleId>{00A15C55-8517-42AA-B614-E9B94910E393}</a:tableStyleId>
              </a:tblPr>
              <a:tblGrid>
                <a:gridCol w="2846917"/>
                <a:gridCol w="2846917"/>
                <a:gridCol w="2846917"/>
              </a:tblGrid>
              <a:tr h="792480">
                <a:tc>
                  <a:txBody>
                    <a:bodyPr/>
                    <a:lstStyle/>
                    <a:p>
                      <a:r>
                        <a:rPr lang="en-US" dirty="0" smtClean="0"/>
                        <a:t>Race</a:t>
                      </a:r>
                      <a:endParaRPr lang="en-US" dirty="0"/>
                    </a:p>
                  </a:txBody>
                  <a:tcPr/>
                </a:tc>
                <a:tc>
                  <a:txBody>
                    <a:bodyPr/>
                    <a:lstStyle/>
                    <a:p>
                      <a:r>
                        <a:rPr lang="en-US" dirty="0" smtClean="0"/>
                        <a:t>University of Texas</a:t>
                      </a:r>
                      <a:endParaRPr lang="en-US" dirty="0"/>
                    </a:p>
                  </a:txBody>
                  <a:tcPr/>
                </a:tc>
                <a:tc>
                  <a:txBody>
                    <a:bodyPr/>
                    <a:lstStyle/>
                    <a:p>
                      <a:r>
                        <a:rPr lang="en-US" dirty="0" smtClean="0"/>
                        <a:t>State Demographics</a:t>
                      </a:r>
                      <a:endParaRPr lang="en-US" dirty="0"/>
                    </a:p>
                  </a:txBody>
                  <a:tcPr/>
                </a:tc>
              </a:tr>
              <a:tr h="792480">
                <a:tc>
                  <a:txBody>
                    <a:bodyPr/>
                    <a:lstStyle/>
                    <a:p>
                      <a:r>
                        <a:rPr lang="en-US" dirty="0" smtClean="0"/>
                        <a:t>White,</a:t>
                      </a:r>
                      <a:r>
                        <a:rPr lang="en-US" baseline="0" dirty="0" smtClean="0"/>
                        <a:t> Non-Hispanic</a:t>
                      </a:r>
                      <a:endParaRPr lang="en-US" dirty="0"/>
                    </a:p>
                  </a:txBody>
                  <a:tcPr/>
                </a:tc>
                <a:tc>
                  <a:txBody>
                    <a:bodyPr/>
                    <a:lstStyle/>
                    <a:p>
                      <a:r>
                        <a:rPr lang="en-US" dirty="0" smtClean="0"/>
                        <a:t>50.4%</a:t>
                      </a:r>
                      <a:endParaRPr lang="en-US" dirty="0"/>
                    </a:p>
                  </a:txBody>
                  <a:tcPr/>
                </a:tc>
                <a:tc>
                  <a:txBody>
                    <a:bodyPr/>
                    <a:lstStyle/>
                    <a:p>
                      <a:r>
                        <a:rPr lang="en-US" dirty="0" smtClean="0"/>
                        <a:t>45.3%</a:t>
                      </a:r>
                      <a:endParaRPr lang="en-US" dirty="0"/>
                    </a:p>
                  </a:txBody>
                  <a:tcPr/>
                </a:tc>
              </a:tr>
              <a:tr h="792480">
                <a:tc>
                  <a:txBody>
                    <a:bodyPr/>
                    <a:lstStyle/>
                    <a:p>
                      <a:r>
                        <a:rPr lang="en-US" dirty="0" smtClean="0"/>
                        <a:t>Asian</a:t>
                      </a:r>
                      <a:endParaRPr lang="en-US" dirty="0"/>
                    </a:p>
                  </a:txBody>
                  <a:tcPr/>
                </a:tc>
                <a:tc>
                  <a:txBody>
                    <a:bodyPr/>
                    <a:lstStyle/>
                    <a:p>
                      <a:r>
                        <a:rPr lang="en-US" dirty="0" smtClean="0"/>
                        <a:t>17.9%</a:t>
                      </a:r>
                      <a:endParaRPr lang="en-US" dirty="0"/>
                    </a:p>
                  </a:txBody>
                  <a:tcPr/>
                </a:tc>
                <a:tc>
                  <a:txBody>
                    <a:bodyPr/>
                    <a:lstStyle/>
                    <a:p>
                      <a:r>
                        <a:rPr lang="en-US" dirty="0" smtClean="0"/>
                        <a:t>4.4%</a:t>
                      </a:r>
                      <a:endParaRPr lang="en-US" dirty="0"/>
                    </a:p>
                  </a:txBody>
                  <a:tcPr/>
                </a:tc>
              </a:tr>
              <a:tr h="792480">
                <a:tc>
                  <a:txBody>
                    <a:bodyPr/>
                    <a:lstStyle/>
                    <a:p>
                      <a:r>
                        <a:rPr lang="en-US" dirty="0" smtClean="0"/>
                        <a:t>Hispanic/Latino</a:t>
                      </a:r>
                      <a:endParaRPr lang="en-US" dirty="0"/>
                    </a:p>
                  </a:txBody>
                  <a:tcPr/>
                </a:tc>
                <a:tc>
                  <a:txBody>
                    <a:bodyPr/>
                    <a:lstStyle/>
                    <a:p>
                      <a:r>
                        <a:rPr lang="en-US" dirty="0" smtClean="0"/>
                        <a:t>20.0%</a:t>
                      </a:r>
                      <a:endParaRPr lang="en-US" dirty="0"/>
                    </a:p>
                  </a:txBody>
                  <a:tcPr/>
                </a:tc>
                <a:tc>
                  <a:txBody>
                    <a:bodyPr/>
                    <a:lstStyle/>
                    <a:p>
                      <a:r>
                        <a:rPr lang="en-US" dirty="0" smtClean="0"/>
                        <a:t>37.6%</a:t>
                      </a:r>
                      <a:endParaRPr lang="en-US" dirty="0"/>
                    </a:p>
                  </a:txBody>
                  <a:tcPr/>
                </a:tc>
              </a:tr>
              <a:tr h="792480">
                <a:tc>
                  <a:txBody>
                    <a:bodyPr/>
                    <a:lstStyle/>
                    <a:p>
                      <a:r>
                        <a:rPr lang="en-US" dirty="0" smtClean="0"/>
                        <a:t>Black</a:t>
                      </a:r>
                      <a:endParaRPr lang="en-US" dirty="0"/>
                    </a:p>
                  </a:txBody>
                  <a:tcPr/>
                </a:tc>
                <a:tc>
                  <a:txBody>
                    <a:bodyPr/>
                    <a:lstStyle/>
                    <a:p>
                      <a:r>
                        <a:rPr lang="en-US" dirty="0" smtClean="0"/>
                        <a:t>4.6%</a:t>
                      </a:r>
                      <a:endParaRPr lang="en-US" dirty="0"/>
                    </a:p>
                  </a:txBody>
                  <a:tcPr/>
                </a:tc>
                <a:tc>
                  <a:txBody>
                    <a:bodyPr/>
                    <a:lstStyle/>
                    <a:p>
                      <a:r>
                        <a:rPr lang="en-US" dirty="0" smtClean="0"/>
                        <a:t>12.6%</a:t>
                      </a:r>
                      <a:endParaRPr lang="en-US" dirty="0"/>
                    </a:p>
                  </a:txBody>
                  <a:tcPr/>
                </a:tc>
              </a:tr>
            </a:tbl>
          </a:graphicData>
        </a:graphic>
      </p:graphicFrame>
      <p:sp>
        <p:nvSpPr>
          <p:cNvPr id="4610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fld id="{9DEECDAA-DFE1-4B21-B758-D3CE47905485}" type="slidenum">
              <a:rPr lang="en-US" smtClean="0">
                <a:latin typeface="Arial" charset="0"/>
              </a:rPr>
              <a:pPr/>
              <a:t>7</a:t>
            </a:fld>
            <a:endParaRPr lang="en-US" smtClean="0">
              <a:latin typeface="Arial" charset="0"/>
            </a:endParaRPr>
          </a:p>
        </p:txBody>
      </p:sp>
    </p:spTree>
    <p:extLst>
      <p:ext uri="{BB962C8B-B14F-4D97-AF65-F5344CB8AC3E}">
        <p14:creationId xmlns:p14="http://schemas.microsoft.com/office/powerpoint/2010/main" val="22961582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Importance of Race-Conscious Admissions</a:t>
            </a:r>
            <a:endParaRPr lang="en-US" dirty="0"/>
          </a:p>
        </p:txBody>
      </p:sp>
      <p:sp>
        <p:nvSpPr>
          <p:cNvPr id="5" name="Subtitle 4"/>
          <p:cNvSpPr>
            <a:spLocks noGrp="1"/>
          </p:cNvSpPr>
          <p:nvPr>
            <p:ph type="subTitle" idx="1"/>
          </p:nvPr>
        </p:nvSpPr>
        <p:spPr/>
        <p:txBody>
          <a:bodyPr/>
          <a:lstStyle/>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28600"/>
            <a:ext cx="27336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42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Education </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Education is one of the most important conduits of opportunity.   </a:t>
            </a:r>
          </a:p>
          <a:p>
            <a:pPr>
              <a:buFont typeface="Arial" pitchFamily="34" charset="0"/>
              <a:buChar char="►"/>
              <a:defRPr/>
            </a:pPr>
            <a:r>
              <a:rPr lang="en-US" dirty="0" smtClean="0"/>
              <a:t>This is far more true today than in 1954, when the Supreme Court said:</a:t>
            </a:r>
          </a:p>
          <a:p>
            <a:pPr>
              <a:buFont typeface="Arial" pitchFamily="34" charset="0"/>
              <a:buNone/>
              <a:defRPr/>
            </a:pPr>
            <a:r>
              <a:rPr lang="en-US" i="1" dirty="0" smtClean="0"/>
              <a:t>	</a:t>
            </a:r>
            <a:r>
              <a:rPr lang="en-US" sz="2000" i="1" dirty="0" smtClean="0"/>
              <a:t>Education is a principal instrument in awakening the child to cultural values, in preparing him for later professional training, and in helping him to adjust normally to his environment. In these days, it is doubtful that any child may reasonably be expected to succeed in life if he is denied the opportunity of an education.</a:t>
            </a:r>
            <a:endParaRPr lang="en-US" sz="2000" i="1" dirty="0"/>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fld id="{83058E5C-DC9C-432F-843E-84D95E578AF0}" type="slidenum">
              <a:rPr lang="en-US" smtClean="0">
                <a:latin typeface="Arial" charset="0"/>
              </a:rPr>
              <a:pPr/>
              <a:t>9</a:t>
            </a:fld>
            <a:endParaRPr lang="en-US" smtClean="0">
              <a:latin typeface="Arial" charset="0"/>
            </a:endParaRPr>
          </a:p>
        </p:txBody>
      </p:sp>
      <p:pic>
        <p:nvPicPr>
          <p:cNvPr id="122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300" y="152400"/>
            <a:ext cx="16637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919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407</TotalTime>
  <Words>2226</Words>
  <Application>Microsoft Office PowerPoint</Application>
  <PresentationFormat>On-screen Show (4:3)</PresentationFormat>
  <Paragraphs>218</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Concourse</vt:lpstr>
      <vt:lpstr>Fisher v. Texas and the Future of Affirmative Action</vt:lpstr>
      <vt:lpstr>Overview</vt:lpstr>
      <vt:lpstr>Fisher v. Texas</vt:lpstr>
      <vt:lpstr>The Facts</vt:lpstr>
      <vt:lpstr>The Texas-Ten Percent Plan</vt:lpstr>
      <vt:lpstr>Fisher v. Texas</vt:lpstr>
      <vt:lpstr> UT Enrollment v. State Demographics</vt:lpstr>
      <vt:lpstr>The Importance of Race-Conscious Admissions</vt:lpstr>
      <vt:lpstr>Education </vt:lpstr>
      <vt:lpstr>And yet…</vt:lpstr>
      <vt:lpstr>Disparities in Higher Ed</vt:lpstr>
      <vt:lpstr>Race and Concentrated Poverty</vt:lpstr>
      <vt:lpstr>Testocracy</vt:lpstr>
      <vt:lpstr>The Courage of Kelley Williams-Bolar</vt:lpstr>
      <vt:lpstr>PowerPoint Presentation</vt:lpstr>
      <vt:lpstr>Challenges to Diversity</vt:lpstr>
      <vt:lpstr>Testocratic Versus Democratic Merit</vt:lpstr>
      <vt:lpstr>A Brief History of Race-Conscious Admissions</vt:lpstr>
      <vt:lpstr>Regents of the University of California v. Bakke (1978)</vt:lpstr>
      <vt:lpstr>The Court:</vt:lpstr>
      <vt:lpstr>What is Strict Scrutiny? </vt:lpstr>
      <vt:lpstr>Why Strict Scrutiny?</vt:lpstr>
      <vt:lpstr>Gratz v. Bollinger</vt:lpstr>
      <vt:lpstr>Gratz v. Bollinger (2003)</vt:lpstr>
      <vt:lpstr>The Court held...</vt:lpstr>
      <vt:lpstr>Grutter v. Bollinger (2003)</vt:lpstr>
      <vt:lpstr>The Court held that:</vt:lpstr>
      <vt:lpstr>What was the Court’s reasoning?</vt:lpstr>
      <vt:lpstr>Narrow Tailoring Requirements</vt:lpstr>
      <vt:lpstr>Grutter and Gratz</vt:lpstr>
      <vt:lpstr>Changing Composition of the Court: Justice Kennedy is the Critical Vote</vt:lpstr>
      <vt:lpstr>Justice Kennedy’s  Dissent in Grutter</vt:lpstr>
      <vt:lpstr>PowerPoint Presentation</vt:lpstr>
      <vt:lpstr>Justice Kennedy, Concurring </vt:lpstr>
      <vt:lpstr>Possible Outcomes in Fisher v. Texas</vt:lpstr>
      <vt:lpstr>Possible Outcomes:</vt:lpstr>
      <vt:lpstr>The Fisher Court</vt:lpstr>
      <vt:lpstr>Justice Kennedy is Key</vt:lpstr>
      <vt:lpstr>Oral Argument – Oct. 10, 2012</vt:lpstr>
      <vt:lpstr>What we argued…</vt:lpstr>
      <vt:lpstr>Post-Fisher Possibilities</vt:lpstr>
      <vt:lpstr>Post-Fisher Planning</vt:lpstr>
      <vt:lpstr>Post-Fisher Possibilities:</vt:lpstr>
      <vt:lpstr>Post-Fisher options: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Race-Conscious University Admissions</dc:title>
  <dc:creator>Stephen</dc:creator>
  <cp:lastModifiedBy>Stephen M Menendian</cp:lastModifiedBy>
  <cp:revision>33</cp:revision>
  <dcterms:created xsi:type="dcterms:W3CDTF">2011-04-27T17:09:22Z</dcterms:created>
  <dcterms:modified xsi:type="dcterms:W3CDTF">2012-09-18T00:06:05Z</dcterms:modified>
</cp:coreProperties>
</file>